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5" r:id="rId4"/>
    <p:sldId id="288" r:id="rId5"/>
    <p:sldId id="284" r:id="rId6"/>
    <p:sldId id="312" r:id="rId7"/>
    <p:sldId id="313" r:id="rId8"/>
    <p:sldId id="314" r:id="rId9"/>
    <p:sldId id="263" r:id="rId10"/>
    <p:sldId id="264" r:id="rId11"/>
    <p:sldId id="286" r:id="rId12"/>
    <p:sldId id="287" r:id="rId13"/>
    <p:sldId id="290" r:id="rId14"/>
    <p:sldId id="291" r:id="rId15"/>
    <p:sldId id="294" r:id="rId16"/>
    <p:sldId id="292" r:id="rId17"/>
    <p:sldId id="295" r:id="rId18"/>
    <p:sldId id="293" r:id="rId19"/>
    <p:sldId id="265" r:id="rId20"/>
    <p:sldId id="289" r:id="rId21"/>
    <p:sldId id="296" r:id="rId22"/>
    <p:sldId id="297" r:id="rId23"/>
    <p:sldId id="266" r:id="rId24"/>
    <p:sldId id="298" r:id="rId25"/>
    <p:sldId id="267" r:id="rId26"/>
    <p:sldId id="258" r:id="rId27"/>
    <p:sldId id="268" r:id="rId28"/>
    <p:sldId id="269" r:id="rId29"/>
    <p:sldId id="299" r:id="rId30"/>
    <p:sldId id="270" r:id="rId31"/>
    <p:sldId id="300" r:id="rId32"/>
    <p:sldId id="271" r:id="rId33"/>
    <p:sldId id="302" r:id="rId34"/>
    <p:sldId id="301" r:id="rId35"/>
    <p:sldId id="272" r:id="rId36"/>
    <p:sldId id="273" r:id="rId37"/>
    <p:sldId id="304" r:id="rId38"/>
    <p:sldId id="274" r:id="rId39"/>
    <p:sldId id="305" r:id="rId40"/>
    <p:sldId id="307" r:id="rId41"/>
    <p:sldId id="275" r:id="rId42"/>
    <p:sldId id="306" r:id="rId43"/>
    <p:sldId id="259" r:id="rId44"/>
    <p:sldId id="308" r:id="rId45"/>
    <p:sldId id="276" r:id="rId46"/>
    <p:sldId id="309" r:id="rId47"/>
    <p:sldId id="277" r:id="rId48"/>
    <p:sldId id="310" r:id="rId49"/>
    <p:sldId id="311" r:id="rId50"/>
    <p:sldId id="315" r:id="rId51"/>
    <p:sldId id="278" r:id="rId52"/>
    <p:sldId id="316" r:id="rId53"/>
    <p:sldId id="279" r:id="rId54"/>
    <p:sldId id="317" r:id="rId55"/>
    <p:sldId id="280" r:id="rId56"/>
    <p:sldId id="318" r:id="rId57"/>
    <p:sldId id="281" r:id="rId58"/>
    <p:sldId id="321" r:id="rId59"/>
    <p:sldId id="322" r:id="rId60"/>
    <p:sldId id="323" r:id="rId61"/>
    <p:sldId id="324" r:id="rId62"/>
    <p:sldId id="319" r:id="rId63"/>
    <p:sldId id="282" r:id="rId64"/>
    <p:sldId id="320" r:id="rId65"/>
    <p:sldId id="283" r:id="rId66"/>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8447" autoAdjust="0"/>
  </p:normalViewPr>
  <p:slideViewPr>
    <p:cSldViewPr>
      <p:cViewPr>
        <p:scale>
          <a:sx n="49" d="100"/>
          <a:sy n="49" d="100"/>
        </p:scale>
        <p:origin x="-226"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DDAFC70B-1A65-49C8-BB6A-B6C69DD7720A}" type="datetimeFigureOut">
              <a:rPr lang="es-CO" smtClean="0"/>
              <a:pPr/>
              <a:t>12/11/2011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DAFC70B-1A65-49C8-BB6A-B6C69DD7720A}" type="datetimeFigureOut">
              <a:rPr lang="es-CO" smtClean="0"/>
              <a:pPr/>
              <a:t>12/11/2011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DAFC70B-1A65-49C8-BB6A-B6C69DD7720A}" type="datetimeFigureOut">
              <a:rPr lang="es-CO" smtClean="0"/>
              <a:pPr/>
              <a:t>12/11/2011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DDAFC70B-1A65-49C8-BB6A-B6C69DD7720A}" type="datetimeFigureOut">
              <a:rPr lang="es-CO" smtClean="0"/>
              <a:pPr/>
              <a:t>12/11/2011</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DDAFC70B-1A65-49C8-BB6A-B6C69DD7720A}" type="datetimeFigureOut">
              <a:rPr lang="es-CO" smtClean="0"/>
              <a:pPr/>
              <a:t>12/11/2011</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DDAFC70B-1A65-49C8-BB6A-B6C69DD7720A}" type="datetimeFigureOut">
              <a:rPr lang="es-CO" smtClean="0"/>
              <a:pPr/>
              <a:t>12/11/2011</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DAFC70B-1A65-49C8-BB6A-B6C69DD7720A}" type="datetimeFigureOut">
              <a:rPr lang="es-CO" smtClean="0"/>
              <a:pPr/>
              <a:t>12/11/2011</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DAFC70B-1A65-49C8-BB6A-B6C69DD7720A}" type="datetimeFigureOut">
              <a:rPr lang="es-CO" smtClean="0"/>
              <a:pPr/>
              <a:t>12/11/2011</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DAFC70B-1A65-49C8-BB6A-B6C69DD7720A}" type="datetimeFigureOut">
              <a:rPr lang="es-CO" smtClean="0"/>
              <a:pPr/>
              <a:t>12/11/2011</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DAFC70B-1A65-49C8-BB6A-B6C69DD7720A}" type="datetimeFigureOut">
              <a:rPr lang="es-CO" smtClean="0"/>
              <a:pPr/>
              <a:t>12/11/2011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DAFC70B-1A65-49C8-BB6A-B6C69DD7720A}" type="datetimeFigureOut">
              <a:rPr lang="es-CO" smtClean="0"/>
              <a:pPr/>
              <a:t>12/11/2011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FC70B-1A65-49C8-BB6A-B6C69DD7720A}" type="datetimeFigureOut">
              <a:rPr lang="es-CO" smtClean="0"/>
              <a:pPr/>
              <a:t>12/11/2011</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36B2B8-4427-4A0E-B2A7-A16D55F63829}" type="slidenum">
              <a:rPr lang="es-CO" smtClean="0"/>
              <a:pPr/>
              <a:t>‹Nº›</a:t>
            </a:fld>
            <a:endParaRPr lang="es-CO"/>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3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46.jpeg"/></Relationships>
</file>

<file path=ppt/slides/_rels/slide3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4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5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54.jpeg"/><Relationship Id="rId1" Type="http://schemas.openxmlformats.org/officeDocument/2006/relationships/slideLayout" Target="../slideLayouts/slideLayout2.xml"/><Relationship Id="rId5" Type="http://schemas.openxmlformats.org/officeDocument/2006/relationships/image" Target="../media/image65.jpeg"/><Relationship Id="rId4" Type="http://schemas.openxmlformats.org/officeDocument/2006/relationships/image" Target="../media/image64.jpeg"/></Relationships>
</file>

<file path=ppt/slides/_rels/slide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37.jpeg"/></Relationships>
</file>

<file path=ppt/slides/_rels/slide63.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54.jpeg"/><Relationship Id="rId1" Type="http://schemas.openxmlformats.org/officeDocument/2006/relationships/slideLayout" Target="../slideLayouts/slideLayout2.xml"/><Relationship Id="rId4" Type="http://schemas.openxmlformats.org/officeDocument/2006/relationships/image" Target="../media/image66.jpeg"/></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6300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332657"/>
            <a:ext cx="3816424" cy="1944215"/>
          </a:xfrm>
          <a:blipFill>
            <a:blip r:embed="rId2" cstate="print"/>
            <a:tile tx="0" ty="0" sx="100000" sy="100000" flip="none" algn="tl"/>
          </a:blipFill>
        </p:spPr>
        <p:txBody>
          <a:bodyPr>
            <a:normAutofit fontScale="90000"/>
          </a:bodyPr>
          <a:lstStyle/>
          <a:p>
            <a:pPr algn="l"/>
            <a:r>
              <a:rPr lang="es-CO" dirty="0" smtClean="0">
                <a:latin typeface="Algerian" pitchFamily="82" charset="0"/>
              </a:rPr>
              <a:t>Tema N° 12</a:t>
            </a:r>
            <a:br>
              <a:rPr lang="es-CO" dirty="0" smtClean="0">
                <a:latin typeface="Algerian" pitchFamily="82" charset="0"/>
              </a:rPr>
            </a:br>
            <a:r>
              <a:rPr lang="es-CO" dirty="0" smtClean="0">
                <a:latin typeface="Algerian" pitchFamily="82" charset="0"/>
              </a:rPr>
              <a:t>EL ZARANDEO </a:t>
            </a:r>
            <a:endParaRPr lang="es-CO" dirty="0">
              <a:latin typeface="Algerian" pitchFamily="82" charset="0"/>
            </a:endParaRPr>
          </a:p>
        </p:txBody>
      </p:sp>
      <p:pic>
        <p:nvPicPr>
          <p:cNvPr id="28674" name="Picture 2" descr="http://t2.gstatic.com/images?q=tbn:ANd9GcRL0p2NYUaqU5mNTzCjV3utIxWyWItQiEb_kmNLcIikLfR15hh4"/>
          <p:cNvPicPr>
            <a:picLocks noChangeAspect="1" noChangeArrowheads="1"/>
          </p:cNvPicPr>
          <p:nvPr/>
        </p:nvPicPr>
        <p:blipFill>
          <a:blip r:embed="rId3" cstate="print"/>
          <a:srcRect/>
          <a:stretch>
            <a:fillRect/>
          </a:stretch>
        </p:blipFill>
        <p:spPr bwMode="auto">
          <a:xfrm>
            <a:off x="3707904" y="2348880"/>
            <a:ext cx="5184576" cy="4392488"/>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cstate="print"/>
            <a:tile tx="0" ty="0" sx="100000" sy="100000" flip="none" algn="tl"/>
          </a:blipFill>
        </p:spPr>
        <p:txBody>
          <a:bodyPr>
            <a:normAutofit fontScale="90000"/>
          </a:bodyPr>
          <a:lstStyle/>
          <a:p>
            <a:r>
              <a:rPr lang="es-CO" b="1" dirty="0" smtClean="0">
                <a:latin typeface="Agency FB" pitchFamily="34" charset="0"/>
              </a:rPr>
              <a:t>¿Será que ser miembro de iglesia garantiza la salvación?</a:t>
            </a:r>
            <a:endParaRPr lang="es-CO" b="1" dirty="0">
              <a:latin typeface="Agency FB" pitchFamily="34" charset="0"/>
            </a:endParaRPr>
          </a:p>
        </p:txBody>
      </p:sp>
      <p:sp>
        <p:nvSpPr>
          <p:cNvPr id="3" name="2 Marcador de contenido"/>
          <p:cNvSpPr>
            <a:spLocks noGrp="1"/>
          </p:cNvSpPr>
          <p:nvPr>
            <p:ph idx="1"/>
          </p:nvPr>
        </p:nvSpPr>
        <p:spPr>
          <a:xfrm>
            <a:off x="0" y="1600200"/>
            <a:ext cx="8686800" cy="5257800"/>
          </a:xfrm>
          <a:solidFill>
            <a:srgbClr val="FFFF00"/>
          </a:solidFill>
        </p:spPr>
        <p:txBody>
          <a:bodyPr>
            <a:normAutofit fontScale="85000" lnSpcReduction="10000"/>
          </a:bodyPr>
          <a:lstStyle/>
          <a:p>
            <a:pPr algn="ctr">
              <a:buNone/>
            </a:pPr>
            <a:r>
              <a:rPr lang="es-CO" sz="3600" b="1" dirty="0" smtClean="0">
                <a:solidFill>
                  <a:srgbClr val="FF0000"/>
                </a:solidFill>
              </a:rPr>
              <a:t>     Mateo 13:24-30.</a:t>
            </a:r>
            <a:r>
              <a:rPr lang="es-CO" dirty="0" smtClean="0"/>
              <a:t>Otra parábola les propuso, diciendo: El reino de los cielos es semejante al hombre que </a:t>
            </a:r>
            <a:r>
              <a:rPr lang="es-CO" u="sng" dirty="0" smtClean="0">
                <a:solidFill>
                  <a:srgbClr val="0070C0"/>
                </a:solidFill>
              </a:rPr>
              <a:t>siembra buena simiente en su campo</a:t>
            </a:r>
            <a:r>
              <a:rPr lang="es-CO" dirty="0" smtClean="0"/>
              <a:t>:25  Mas durmiendo los hombres, vino su enemigo, y </a:t>
            </a:r>
            <a:r>
              <a:rPr lang="es-CO" u="sng" dirty="0" smtClean="0">
                <a:solidFill>
                  <a:srgbClr val="0070C0"/>
                </a:solidFill>
              </a:rPr>
              <a:t>sembró cizaña entre el trigo</a:t>
            </a:r>
            <a:r>
              <a:rPr lang="es-CO" dirty="0" smtClean="0"/>
              <a:t>, y se fué.26  Y como la hierba salió é hizo fruto, entonces apareció también la cizaña.27  Y llegándose los siervos del padre de la familia, le dijeron: “Señor, ¿no sembraste buena simiente en tu campo? ¿de dónde, pues, tiene cizaña?28  Y él les dijo: Un hombre enemigo ha hecho esto. Y los siervos le dijeron: ¿Quieres, pues, que vayamos y la cojamos?29  Y él dijo: No; porque cogiendo la cizaña, no arranquéis también con ella el trigo”.</a:t>
            </a:r>
          </a:p>
          <a:p>
            <a:pPr algn="ctr">
              <a:buNone/>
            </a:pPr>
            <a:r>
              <a:rPr lang="es-CO" dirty="0" smtClean="0"/>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8300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4536504" cy="6048672"/>
          </a:xfrm>
          <a:solidFill>
            <a:srgbClr val="FFC000"/>
          </a:solidFill>
        </p:spPr>
        <p:txBody>
          <a:bodyPr/>
          <a:lstStyle/>
          <a:p>
            <a:pPr algn="ctr">
              <a:buNone/>
            </a:pPr>
            <a:r>
              <a:rPr lang="es-CO" dirty="0" smtClean="0"/>
              <a:t>    30  </a:t>
            </a:r>
            <a:r>
              <a:rPr lang="es-CO" u="sng" dirty="0" smtClean="0">
                <a:solidFill>
                  <a:srgbClr val="0070C0"/>
                </a:solidFill>
              </a:rPr>
              <a:t>Dejad crecer juntamente lo uno y lo otro hasta la siega; y al tiempo de la siega yo diré á los segadores: Coged primero la cizaña, y atadla en manojos para quemarla; mas recoged el trigo en mi alfolí.</a:t>
            </a:r>
            <a:endParaRPr lang="es-CO" dirty="0" smtClean="0"/>
          </a:p>
          <a:p>
            <a:endParaRPr lang="es-CO" dirty="0"/>
          </a:p>
        </p:txBody>
      </p:sp>
      <p:pic>
        <p:nvPicPr>
          <p:cNvPr id="1026" name="Picture 2" descr="http://t1.gstatic.com/images?q=tbn:ANd9GcRjsk8-UVs3CiZBe3rtaYVFITXP9G44kpMH98QfoPokmacAsWGt-2wKViWaow"/>
          <p:cNvPicPr>
            <a:picLocks noChangeAspect="1" noChangeArrowheads="1"/>
          </p:cNvPicPr>
          <p:nvPr/>
        </p:nvPicPr>
        <p:blipFill>
          <a:blip r:embed="rId2" cstate="print"/>
          <a:srcRect/>
          <a:stretch>
            <a:fillRect/>
          </a:stretch>
        </p:blipFill>
        <p:spPr bwMode="auto">
          <a:xfrm>
            <a:off x="5076056" y="980728"/>
            <a:ext cx="3600400" cy="5112568"/>
          </a:xfrm>
          <a:prstGeom prst="rect">
            <a:avLst/>
          </a:prstGeom>
          <a:blipFill>
            <a:blip r:embed="rId3" cstate="print"/>
            <a:tile tx="0" ty="0" sx="100000" sy="100000" flip="none" algn="tl"/>
          </a:blip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4)">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4)">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4)">
                                      <p:cBhvr>
                                        <p:cTn id="1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cstate="print"/>
            <a:tile tx="0" ty="0" sx="100000" sy="100000" flip="none" algn="tl"/>
          </a:blipFill>
        </p:spPr>
        <p:txBody>
          <a:bodyPr>
            <a:normAutofit/>
          </a:bodyPr>
          <a:lstStyle/>
          <a:p>
            <a:r>
              <a:rPr lang="es-CO" b="1" dirty="0" smtClean="0">
                <a:latin typeface="Agency FB" pitchFamily="34" charset="0"/>
              </a:rPr>
              <a:t>¿Qué representan estos tres símbolos?</a:t>
            </a:r>
            <a:endParaRPr lang="es-CO" b="1" dirty="0">
              <a:latin typeface="Agency FB" pitchFamily="34" charset="0"/>
            </a:endParaRPr>
          </a:p>
        </p:txBody>
      </p:sp>
      <p:sp>
        <p:nvSpPr>
          <p:cNvPr id="3" name="2 Marcador de contenido"/>
          <p:cNvSpPr>
            <a:spLocks noGrp="1"/>
          </p:cNvSpPr>
          <p:nvPr>
            <p:ph idx="1"/>
          </p:nvPr>
        </p:nvSpPr>
        <p:spPr>
          <a:xfrm>
            <a:off x="457200" y="1844824"/>
            <a:ext cx="5987008" cy="4281339"/>
          </a:xfrm>
          <a:solidFill>
            <a:srgbClr val="FFC000"/>
          </a:solidFill>
        </p:spPr>
        <p:txBody>
          <a:bodyPr>
            <a:normAutofit/>
          </a:bodyPr>
          <a:lstStyle/>
          <a:p>
            <a:pPr>
              <a:buNone/>
            </a:pPr>
            <a:r>
              <a:rPr lang="es-CO" b="1" dirty="0" smtClean="0"/>
              <a:t>    </a:t>
            </a:r>
            <a:r>
              <a:rPr lang="es-CO" b="1" u="sng" dirty="0" smtClean="0"/>
              <a:t>El campo</a:t>
            </a:r>
            <a:r>
              <a:rPr lang="es-CO" dirty="0" smtClean="0"/>
              <a:t>. Representa la iglesia.</a:t>
            </a:r>
          </a:p>
          <a:p>
            <a:pPr>
              <a:buNone/>
            </a:pPr>
            <a:r>
              <a:rPr lang="es-CO" dirty="0" smtClean="0"/>
              <a:t>    </a:t>
            </a:r>
            <a:r>
              <a:rPr lang="es-CO" b="1" u="sng" dirty="0" smtClean="0"/>
              <a:t>El trigo</a:t>
            </a:r>
            <a:r>
              <a:rPr lang="es-CO" dirty="0" smtClean="0"/>
              <a:t>.     Representa a los hijos de Dios.</a:t>
            </a:r>
          </a:p>
          <a:p>
            <a:pPr>
              <a:buNone/>
            </a:pPr>
            <a:r>
              <a:rPr lang="es-CO" dirty="0" smtClean="0"/>
              <a:t>    </a:t>
            </a:r>
            <a:r>
              <a:rPr lang="es-CO" b="1" u="sng" dirty="0" smtClean="0"/>
              <a:t>La  cizaña</a:t>
            </a:r>
            <a:r>
              <a:rPr lang="es-CO" dirty="0" smtClean="0"/>
              <a:t>. Representa a aquellos que también están dentro de la iglesia, y</a:t>
            </a:r>
            <a:r>
              <a:rPr lang="es-CO" dirty="0" smtClean="0">
                <a:solidFill>
                  <a:srgbClr val="0070C0"/>
                </a:solidFill>
              </a:rPr>
              <a:t> que por amor al mundo no permitieron que el Espíritu Santo cambiara sus vidas.</a:t>
            </a:r>
          </a:p>
          <a:p>
            <a:endParaRPr lang="es-CO" dirty="0"/>
          </a:p>
        </p:txBody>
      </p:sp>
      <p:pic>
        <p:nvPicPr>
          <p:cNvPr id="4" name="Picture 4" descr="http://t3.gstatic.com/images?q=tbn:ANd9GcSxvDlZDt5vKphstMxHQa1-6Zh1zclLtr0mb_NNFFuPOY4eqU1vOQ"/>
          <p:cNvPicPr>
            <a:picLocks noChangeAspect="1" noChangeArrowheads="1"/>
          </p:cNvPicPr>
          <p:nvPr/>
        </p:nvPicPr>
        <p:blipFill>
          <a:blip r:embed="rId3" cstate="print"/>
          <a:srcRect/>
          <a:stretch>
            <a:fillRect/>
          </a:stretch>
        </p:blipFill>
        <p:spPr bwMode="auto">
          <a:xfrm>
            <a:off x="6444208" y="1844824"/>
            <a:ext cx="2699792" cy="42484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4)">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4)">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heel(4)">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heel(4)">
                                      <p:cBhvr>
                                        <p:cTn id="2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618856" cy="2520280"/>
          </a:xfrm>
          <a:solidFill>
            <a:srgbClr val="FFC000"/>
          </a:solidFill>
        </p:spPr>
        <p:txBody>
          <a:bodyPr>
            <a:normAutofit/>
          </a:bodyPr>
          <a:lstStyle/>
          <a:p>
            <a:pPr algn="ctr">
              <a:buNone/>
            </a:pPr>
            <a:r>
              <a:rPr lang="es-CO" dirty="0" smtClean="0"/>
              <a:t>      La parábola contada por Jesús, nos dice que, ser miembro de iglesia no garantiza la salvación </a:t>
            </a:r>
          </a:p>
        </p:txBody>
      </p:sp>
      <p:sp>
        <p:nvSpPr>
          <p:cNvPr id="5" name="4 Rectángulo"/>
          <p:cNvSpPr/>
          <p:nvPr/>
        </p:nvSpPr>
        <p:spPr>
          <a:xfrm>
            <a:off x="251520" y="3356992"/>
            <a:ext cx="6408712" cy="3539430"/>
          </a:xfrm>
          <a:prstGeom prst="rect">
            <a:avLst/>
          </a:prstGeom>
          <a:solidFill>
            <a:srgbClr val="FFC000"/>
          </a:solidFill>
        </p:spPr>
        <p:txBody>
          <a:bodyPr wrap="square">
            <a:spAutoFit/>
          </a:bodyPr>
          <a:lstStyle/>
          <a:p>
            <a:r>
              <a:rPr lang="es-CO" sz="2800" dirty="0" smtClean="0"/>
              <a:t>Es una solemne declaración la que hago a la iglesia, de que </a:t>
            </a:r>
            <a:r>
              <a:rPr lang="es-CO" sz="2800" u="sng" dirty="0" smtClean="0"/>
              <a:t>ni uno de cada veinte de aquellos cuyos nombres están registrados en los libros de la iglesia se halla preparado para terminar su historia terrenal</a:t>
            </a:r>
            <a:r>
              <a:rPr lang="es-CO" sz="2800" dirty="0" smtClean="0"/>
              <a:t>, y que estaría tan ciertamente sin Dios y sin esperanza en el mundo como el pecador común.-SC 52 (1893). </a:t>
            </a:r>
          </a:p>
        </p:txBody>
      </p:sp>
      <p:pic>
        <p:nvPicPr>
          <p:cNvPr id="41988" name="Picture 4" descr="http://t3.gstatic.com/images?q=tbn:ANd9GcSxvDlZDt5vKphstMxHQa1-6Zh1zclLtr0mb_NNFFuPOY4eqU1vOQ"/>
          <p:cNvPicPr>
            <a:picLocks noChangeAspect="1" noChangeArrowheads="1"/>
          </p:cNvPicPr>
          <p:nvPr/>
        </p:nvPicPr>
        <p:blipFill>
          <a:blip r:embed="rId2" cstate="print"/>
          <a:srcRect/>
          <a:stretch>
            <a:fillRect/>
          </a:stretch>
        </p:blipFill>
        <p:spPr bwMode="auto">
          <a:xfrm>
            <a:off x="5652120" y="332656"/>
            <a:ext cx="3096344" cy="2322562"/>
          </a:xfrm>
          <a:prstGeom prst="rect">
            <a:avLst/>
          </a:prstGeom>
          <a:noFill/>
        </p:spPr>
      </p:pic>
      <p:pic>
        <p:nvPicPr>
          <p:cNvPr id="41990" name="Picture 6" descr="http://t1.gstatic.com/images?q=tbn:ANd9GcQguhtZRp2XHXW2vcL69TfuZEmnUeydWiI07fqblzi9uIgxA8OPLg"/>
          <p:cNvPicPr>
            <a:picLocks noChangeAspect="1" noChangeArrowheads="1"/>
          </p:cNvPicPr>
          <p:nvPr/>
        </p:nvPicPr>
        <p:blipFill>
          <a:blip r:embed="rId3" cstate="print"/>
          <a:srcRect/>
          <a:stretch>
            <a:fillRect/>
          </a:stretch>
        </p:blipFill>
        <p:spPr bwMode="auto">
          <a:xfrm>
            <a:off x="6732240" y="2924944"/>
            <a:ext cx="2150368" cy="1685926"/>
          </a:xfrm>
          <a:prstGeom prst="rect">
            <a:avLst/>
          </a:prstGeom>
          <a:noFill/>
        </p:spPr>
      </p:pic>
      <p:pic>
        <p:nvPicPr>
          <p:cNvPr id="41992" name="Picture 8" descr="http://t3.gstatic.com/images?q=tbn:ANd9GcQz1_8T4aUXqX83RHR_VlCSmE2w6GhQ8TWEBwJcdiJD0QKNd31M"/>
          <p:cNvPicPr>
            <a:picLocks noChangeAspect="1" noChangeArrowheads="1"/>
          </p:cNvPicPr>
          <p:nvPr/>
        </p:nvPicPr>
        <p:blipFill>
          <a:blip r:embed="rId4" cstate="print"/>
          <a:srcRect/>
          <a:stretch>
            <a:fillRect/>
          </a:stretch>
        </p:blipFill>
        <p:spPr bwMode="auto">
          <a:xfrm>
            <a:off x="6732240" y="4653136"/>
            <a:ext cx="2160240" cy="18722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1988"/>
                                        </p:tgtEl>
                                        <p:attrNameLst>
                                          <p:attrName>style.visibility</p:attrName>
                                        </p:attrNameLst>
                                      </p:cBhvr>
                                      <p:to>
                                        <p:strVal val="visible"/>
                                      </p:to>
                                    </p:set>
                                    <p:anim to="" calcmode="lin" valueType="num">
                                      <p:cBhvr>
                                        <p:cTn id="7" dur="1" fill="hold"/>
                                        <p:tgtEl>
                                          <p:spTgt spid="4198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41990"/>
                                        </p:tgtEl>
                                        <p:attrNameLst>
                                          <p:attrName>style.visibility</p:attrName>
                                        </p:attrNameLst>
                                      </p:cBhvr>
                                      <p:to>
                                        <p:strVal val="visible"/>
                                      </p:to>
                                    </p:set>
                                    <p:animEffect transition="in" filter="wheel(4)">
                                      <p:cBhvr>
                                        <p:cTn id="22" dur="2000"/>
                                        <p:tgtEl>
                                          <p:spTgt spid="41990"/>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nodeType="clickEffect">
                                  <p:stCondLst>
                                    <p:cond delay="0"/>
                                  </p:stCondLst>
                                  <p:childTnLst>
                                    <p:set>
                                      <p:cBhvr>
                                        <p:cTn id="26" dur="1" fill="hold">
                                          <p:stCondLst>
                                            <p:cond delay="0"/>
                                          </p:stCondLst>
                                        </p:cTn>
                                        <p:tgtEl>
                                          <p:spTgt spid="41992"/>
                                        </p:tgtEl>
                                        <p:attrNameLst>
                                          <p:attrName>style.visibility</p:attrName>
                                        </p:attrNameLst>
                                      </p:cBhvr>
                                      <p:to>
                                        <p:strVal val="visible"/>
                                      </p:to>
                                    </p:set>
                                    <p:animEffect transition="in" filter="wheel(4)">
                                      <p:cBhvr>
                                        <p:cTn id="27" dur="2000"/>
                                        <p:tgtEl>
                                          <p:spTgt spid="41992"/>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heel(4)">
                                      <p:cBhvr>
                                        <p:cTn id="3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Autofit/>
          </a:bodyPr>
          <a:lstStyle/>
          <a:p>
            <a:r>
              <a:rPr lang="es-CO" sz="3200" b="1" dirty="0" smtClean="0">
                <a:latin typeface="Agency FB" pitchFamily="34" charset="0"/>
              </a:rPr>
              <a:t>¿A semejanza de la iglesia de hoy, quiénes se les unieron a los israelitas rumbo a Canaán?</a:t>
            </a:r>
            <a:endParaRPr lang="es-CO" sz="3200" b="1" dirty="0">
              <a:latin typeface="Agency FB" pitchFamily="34" charset="0"/>
            </a:endParaRPr>
          </a:p>
        </p:txBody>
      </p:sp>
      <p:sp>
        <p:nvSpPr>
          <p:cNvPr id="3" name="2 Marcador de contenido"/>
          <p:cNvSpPr>
            <a:spLocks noGrp="1"/>
          </p:cNvSpPr>
          <p:nvPr>
            <p:ph idx="1"/>
          </p:nvPr>
        </p:nvSpPr>
        <p:spPr>
          <a:xfrm>
            <a:off x="0" y="1600200"/>
            <a:ext cx="8686800" cy="5257800"/>
          </a:xfrm>
          <a:blipFill>
            <a:blip r:embed="rId2" cstate="print"/>
            <a:tile tx="0" ty="0" sx="100000" sy="100000" flip="none" algn="tl"/>
          </a:blipFill>
        </p:spPr>
        <p:txBody>
          <a:bodyPr>
            <a:normAutofit/>
          </a:bodyPr>
          <a:lstStyle/>
          <a:p>
            <a:pPr algn="ctr">
              <a:buNone/>
            </a:pPr>
            <a:r>
              <a:rPr lang="es-CO" dirty="0" smtClean="0"/>
              <a:t>   </a:t>
            </a:r>
            <a:r>
              <a:rPr lang="es-CO" dirty="0" smtClean="0">
                <a:solidFill>
                  <a:srgbClr val="FF0000"/>
                </a:solidFill>
              </a:rPr>
              <a:t> Éxodo 12:38.</a:t>
            </a:r>
            <a:r>
              <a:rPr lang="es-CO" u="sng" dirty="0" smtClean="0">
                <a:solidFill>
                  <a:srgbClr val="0070C0"/>
                </a:solidFill>
              </a:rPr>
              <a:t> Y también subió con ellos grande multitud de diversa suerte de gentes.</a:t>
            </a:r>
          </a:p>
          <a:p>
            <a:pPr>
              <a:buNone/>
            </a:pPr>
            <a:endParaRPr lang="es-CO" dirty="0" smtClean="0"/>
          </a:p>
          <a:p>
            <a:pPr algn="ctr">
              <a:buNone/>
            </a:pPr>
            <a:r>
              <a:rPr lang="es-CO" dirty="0" smtClean="0"/>
              <a:t>    Estos “extranjeros” estaban impresionados por el poder del Dios de los hebreos, y por lo tanto,  </a:t>
            </a:r>
            <a:r>
              <a:rPr lang="es-CO" u="sng" dirty="0" smtClean="0">
                <a:solidFill>
                  <a:srgbClr val="0070C0"/>
                </a:solidFill>
              </a:rPr>
              <a:t>procuraron tener parte en las bendiciones de los que lo servían</a:t>
            </a:r>
            <a:r>
              <a:rPr lang="es-CO" dirty="0" smtClean="0"/>
              <a:t>. Es de notar que reaparecen más tarde cuando eran los </a:t>
            </a:r>
            <a:r>
              <a:rPr lang="es-CO" u="sng" dirty="0" smtClean="0">
                <a:solidFill>
                  <a:srgbClr val="0070C0"/>
                </a:solidFill>
              </a:rPr>
              <a:t>primeros en lamentar su salida de Egipto y codiciar sus manjares</a:t>
            </a:r>
            <a:r>
              <a:rPr lang="es-CO" dirty="0" smtClean="0"/>
              <a:t> </a:t>
            </a:r>
            <a:r>
              <a:rPr lang="es-CO" dirty="0" smtClean="0">
                <a:solidFill>
                  <a:srgbClr val="FF0000"/>
                </a:solidFill>
              </a:rPr>
              <a:t>(Núm.11:4,5. C.B.A. t 1.568).    </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p:cTn id="12" dur="500" fill="hold"/>
                                        <p:tgtEl>
                                          <p:spTgt spid="3">
                                            <p:bg/>
                                          </p:spTgt>
                                        </p:tgtEl>
                                        <p:attrNameLst>
                                          <p:attrName>ppt_w</p:attrName>
                                        </p:attrNameLst>
                                      </p:cBhvr>
                                      <p:tavLst>
                                        <p:tav tm="0">
                                          <p:val>
                                            <p:fltVal val="0"/>
                                          </p:val>
                                        </p:tav>
                                        <p:tav tm="100000">
                                          <p:val>
                                            <p:strVal val="#ppt_w"/>
                                          </p:val>
                                        </p:tav>
                                      </p:tavLst>
                                    </p:anim>
                                    <p:anim calcmode="lin" valueType="num">
                                      <p:cBhvr>
                                        <p:cTn id="13" dur="500" fill="hold"/>
                                        <p:tgtEl>
                                          <p:spTgt spid="3">
                                            <p:bg/>
                                          </p:spTgt>
                                        </p:tgtEl>
                                        <p:attrNameLst>
                                          <p:attrName>ppt_h</p:attrName>
                                        </p:attrNameLst>
                                      </p:cBhvr>
                                      <p:tavLst>
                                        <p:tav tm="0">
                                          <p:val>
                                            <p:fltVal val="0"/>
                                          </p:val>
                                        </p:tav>
                                        <p:tav tm="100000">
                                          <p:val>
                                            <p:strVal val="#ppt_h"/>
                                          </p:val>
                                        </p:tav>
                                      </p:tavLst>
                                    </p:anim>
                                    <p:animEffect transition="in" filter="fade">
                                      <p:cBhvr>
                                        <p:cTn id="14" dur="5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1" dur="5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blipFill>
            <a:blip r:embed="rId2" cstate="print"/>
            <a:tile tx="0" ty="0" sx="100000" sy="100000" flip="none" algn="tl"/>
          </a:blipFill>
        </p:spPr>
        <p:txBody>
          <a:bodyPr>
            <a:normAutofit/>
          </a:bodyPr>
          <a:lstStyle/>
          <a:p>
            <a:pPr fontAlgn="base">
              <a:buNone/>
            </a:pPr>
            <a:r>
              <a:rPr lang="es-CO" dirty="0" smtClean="0"/>
              <a:t>   </a:t>
            </a:r>
          </a:p>
          <a:p>
            <a:pPr fontAlgn="base">
              <a:buNone/>
            </a:pPr>
            <a:endParaRPr lang="es-CO" dirty="0" smtClean="0"/>
          </a:p>
          <a:p>
            <a:pPr algn="ctr" fontAlgn="base">
              <a:buNone/>
            </a:pPr>
            <a:r>
              <a:rPr lang="es-CO" dirty="0" smtClean="0"/>
              <a:t>   </a:t>
            </a:r>
            <a:r>
              <a:rPr lang="es-CO" dirty="0" smtClean="0">
                <a:solidFill>
                  <a:srgbClr val="FF0000"/>
                </a:solidFill>
              </a:rPr>
              <a:t>Levíticos 24:10, 11</a:t>
            </a:r>
            <a:r>
              <a:rPr lang="es-CO" dirty="0" smtClean="0"/>
              <a:t>.  En aquella sazón el hijo de una mujer Israelita, el cual </a:t>
            </a:r>
            <a:r>
              <a:rPr lang="es-CO" dirty="0" smtClean="0">
                <a:solidFill>
                  <a:srgbClr val="0070C0"/>
                </a:solidFill>
              </a:rPr>
              <a:t>era hijo de un Egipcio</a:t>
            </a:r>
            <a:r>
              <a:rPr lang="es-CO" dirty="0" smtClean="0"/>
              <a:t>, salió entre los hijos de Israel; y el hijo de la Israelita y un hombre de Israel riñeron en el real: 11  Y el </a:t>
            </a:r>
            <a:r>
              <a:rPr lang="es-CO" u="sng" dirty="0" smtClean="0">
                <a:solidFill>
                  <a:srgbClr val="0070C0"/>
                </a:solidFill>
              </a:rPr>
              <a:t>hijo de la mujer Israelita pronunció el Nombre</a:t>
            </a:r>
            <a:r>
              <a:rPr lang="es-CO" dirty="0" smtClean="0"/>
              <a:t>, </a:t>
            </a:r>
            <a:r>
              <a:rPr lang="es-CO" u="sng" dirty="0" smtClean="0">
                <a:solidFill>
                  <a:srgbClr val="0070C0"/>
                </a:solidFill>
              </a:rPr>
              <a:t>y maldijo</a:t>
            </a:r>
            <a:r>
              <a:rPr lang="es-CO" dirty="0" smtClean="0"/>
              <a:t>:</a:t>
            </a:r>
            <a:endParaRPr lang="es-CO"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FF00"/>
          </a:solidFill>
        </p:spPr>
        <p:txBody>
          <a:bodyPr>
            <a:noAutofit/>
          </a:bodyPr>
          <a:lstStyle/>
          <a:p>
            <a:r>
              <a:rPr lang="es-CO" sz="3600" dirty="0" smtClean="0">
                <a:solidFill>
                  <a:srgbClr val="FF0000"/>
                </a:solidFill>
                <a:latin typeface="Agency FB" pitchFamily="34" charset="0"/>
              </a:rPr>
              <a:t>¿A semejanza del pueblo de Israel, de que participan los que ingresan a la iglesia sin la debida preparación? </a:t>
            </a:r>
            <a:endParaRPr lang="es-CO" sz="3600" dirty="0">
              <a:solidFill>
                <a:srgbClr val="FF0000"/>
              </a:solidFill>
              <a:latin typeface="Agency FB" pitchFamily="34" charset="0"/>
            </a:endParaRPr>
          </a:p>
        </p:txBody>
      </p:sp>
      <p:sp>
        <p:nvSpPr>
          <p:cNvPr id="3" name="2 Marcador de contenido"/>
          <p:cNvSpPr>
            <a:spLocks noGrp="1"/>
          </p:cNvSpPr>
          <p:nvPr>
            <p:ph idx="1"/>
          </p:nvPr>
        </p:nvSpPr>
        <p:spPr>
          <a:xfrm>
            <a:off x="0" y="1600200"/>
            <a:ext cx="8686800" cy="5257800"/>
          </a:xfrm>
          <a:solidFill>
            <a:schemeClr val="accent2">
              <a:lumMod val="20000"/>
              <a:lumOff val="80000"/>
            </a:schemeClr>
          </a:solidFill>
        </p:spPr>
        <p:txBody>
          <a:bodyPr>
            <a:normAutofit fontScale="85000" lnSpcReduction="20000"/>
          </a:bodyPr>
          <a:lstStyle/>
          <a:p>
            <a:pPr>
              <a:buNone/>
            </a:pPr>
            <a:r>
              <a:rPr lang="es-CO" dirty="0" smtClean="0"/>
              <a:t>    </a:t>
            </a:r>
            <a:r>
              <a:rPr lang="es-CO" dirty="0" smtClean="0">
                <a:solidFill>
                  <a:srgbClr val="FF0000"/>
                </a:solidFill>
              </a:rPr>
              <a:t> 1 Corintios 10:2-6.</a:t>
            </a:r>
          </a:p>
          <a:p>
            <a:pPr marL="514350" indent="-514350">
              <a:buNone/>
            </a:pPr>
            <a:r>
              <a:rPr lang="es-CO" dirty="0" smtClean="0"/>
              <a:t>1.   Y todos (Israelitas y extranjeros) en Moisés fueron </a:t>
            </a:r>
            <a:r>
              <a:rPr lang="es-CO" u="sng" dirty="0" smtClean="0">
                <a:solidFill>
                  <a:srgbClr val="0070C0"/>
                </a:solidFill>
              </a:rPr>
              <a:t>bautizados</a:t>
            </a:r>
            <a:r>
              <a:rPr lang="es-CO" dirty="0" smtClean="0"/>
              <a:t> en la nube y en la mar; </a:t>
            </a:r>
          </a:p>
          <a:p>
            <a:pPr marL="514350" indent="-514350">
              <a:buNone/>
            </a:pPr>
            <a:r>
              <a:rPr lang="es-CO" dirty="0" smtClean="0"/>
              <a:t>2.   Todos </a:t>
            </a:r>
            <a:r>
              <a:rPr lang="es-CO" u="sng" dirty="0" smtClean="0">
                <a:solidFill>
                  <a:srgbClr val="0070C0"/>
                </a:solidFill>
              </a:rPr>
              <a:t>comieron la misma vianda espiritual</a:t>
            </a:r>
            <a:r>
              <a:rPr lang="es-CO" dirty="0" smtClean="0"/>
              <a:t>;</a:t>
            </a:r>
          </a:p>
          <a:p>
            <a:pPr marL="514350" indent="-514350">
              <a:buNone/>
            </a:pPr>
            <a:r>
              <a:rPr lang="es-CO" dirty="0" smtClean="0"/>
              <a:t>3.   Todos </a:t>
            </a:r>
            <a:r>
              <a:rPr lang="es-CO" u="sng" dirty="0" smtClean="0">
                <a:solidFill>
                  <a:srgbClr val="0070C0"/>
                </a:solidFill>
              </a:rPr>
              <a:t>bebieron la misma bebida espiritual</a:t>
            </a:r>
            <a:r>
              <a:rPr lang="es-CO" dirty="0" smtClean="0"/>
              <a:t>; porque bebían de la piedra espiritual que los seguía, y la piedra era Cristo. </a:t>
            </a:r>
          </a:p>
          <a:p>
            <a:pPr>
              <a:buNone/>
            </a:pPr>
            <a:r>
              <a:rPr lang="es-CO" dirty="0" smtClean="0"/>
              <a:t>   </a:t>
            </a:r>
          </a:p>
          <a:p>
            <a:pPr>
              <a:buNone/>
            </a:pPr>
            <a:r>
              <a:rPr lang="es-CO" dirty="0" smtClean="0"/>
              <a:t>     5 Mas </a:t>
            </a:r>
            <a:r>
              <a:rPr lang="es-CO" u="sng" dirty="0" smtClean="0">
                <a:solidFill>
                  <a:srgbClr val="0070C0"/>
                </a:solidFill>
              </a:rPr>
              <a:t>de muchos de ellos </a:t>
            </a:r>
            <a:r>
              <a:rPr lang="es-CO" dirty="0" smtClean="0"/>
              <a:t>(anuqué fueron bautizados)</a:t>
            </a:r>
            <a:r>
              <a:rPr lang="es-CO" u="sng" dirty="0" smtClean="0">
                <a:solidFill>
                  <a:srgbClr val="0070C0"/>
                </a:solidFill>
              </a:rPr>
              <a:t> no se agradó Dios; por lo cual fueron postrados en el desierto</a:t>
            </a:r>
            <a:r>
              <a:rPr lang="es-CO" dirty="0" smtClean="0"/>
              <a:t>.   </a:t>
            </a:r>
            <a:r>
              <a:rPr lang="es-CO" baseline="30000" dirty="0" smtClean="0"/>
              <a:t>6</a:t>
            </a:r>
            <a:r>
              <a:rPr lang="es-CO" dirty="0" smtClean="0"/>
              <a:t>Empero estas cosas fueron en figura de nosotros, para que no codiciemos cosas malas, como ellos codiciaron.</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4)">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4)">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heel(4)">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heel(4)">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heel(4)">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heel(4)">
                                      <p:cBhvr>
                                        <p:cTn id="3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uiExpand="1"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rmAutofit/>
          </a:bodyPr>
          <a:lstStyle/>
          <a:p>
            <a:r>
              <a:rPr lang="es-CO" sz="5400" b="1" dirty="0" smtClean="0">
                <a:solidFill>
                  <a:srgbClr val="0070C0"/>
                </a:solidFill>
                <a:latin typeface="Agency FB" pitchFamily="34" charset="0"/>
              </a:rPr>
              <a:t>¿Qué dice Dios de la cizaña?</a:t>
            </a:r>
            <a:endParaRPr lang="es-CO" sz="5400" b="1" dirty="0">
              <a:latin typeface="Agency FB" pitchFamily="34" charset="0"/>
            </a:endParaRPr>
          </a:p>
        </p:txBody>
      </p:sp>
      <p:sp>
        <p:nvSpPr>
          <p:cNvPr id="3" name="2 Marcador de contenido"/>
          <p:cNvSpPr>
            <a:spLocks noGrp="1"/>
          </p:cNvSpPr>
          <p:nvPr>
            <p:ph idx="1"/>
          </p:nvPr>
        </p:nvSpPr>
        <p:spPr>
          <a:xfrm>
            <a:off x="0" y="1600200"/>
            <a:ext cx="6228184" cy="5257800"/>
          </a:xfrm>
          <a:solidFill>
            <a:schemeClr val="bg1"/>
          </a:solidFill>
        </p:spPr>
        <p:txBody>
          <a:bodyPr>
            <a:normAutofit fontScale="92500" lnSpcReduction="10000"/>
          </a:bodyPr>
          <a:lstStyle/>
          <a:p>
            <a:pPr algn="ctr">
              <a:buNone/>
            </a:pPr>
            <a:r>
              <a:rPr lang="es-CO" dirty="0" smtClean="0"/>
              <a:t>   Aquellos que han tenido oportunidades de oír y recibir la verdad y que se han unido a la Iglesia Adventista del Séptimo Día, llamándose el pueblo de Dios que guarda los mandamientos, </a:t>
            </a:r>
            <a:r>
              <a:rPr lang="es-CO" dirty="0" smtClean="0">
                <a:solidFill>
                  <a:srgbClr val="0070C0"/>
                </a:solidFill>
              </a:rPr>
              <a:t>y que sin embargo no poseen más vitalidad ni consagración a Dios que las iglesias nominales, recibirán las plagas de Dios tan ciertamente como las iglesias que se oponen a la ley divina</a:t>
            </a:r>
            <a:r>
              <a:rPr lang="es-CO" dirty="0" smtClean="0"/>
              <a:t>.</a:t>
            </a:r>
            <a:r>
              <a:rPr lang="es-CO" dirty="0" smtClean="0">
                <a:solidFill>
                  <a:srgbClr val="FF0000"/>
                </a:solidFill>
              </a:rPr>
              <a:t>-19MR 176 (1898). </a:t>
            </a:r>
          </a:p>
        </p:txBody>
      </p:sp>
      <p:pic>
        <p:nvPicPr>
          <p:cNvPr id="27650" name="Picture 2" descr="http://t2.gstatic.com/images?q=tbn:ANd9GcTidN2CHg20Fq1uxkH73wM_Z9za5dQYoSTE-0UoucY1Lro5L3jyuA"/>
          <p:cNvPicPr>
            <a:picLocks noChangeAspect="1" noChangeArrowheads="1"/>
          </p:cNvPicPr>
          <p:nvPr/>
        </p:nvPicPr>
        <p:blipFill>
          <a:blip r:embed="rId2" cstate="print"/>
          <a:srcRect/>
          <a:stretch>
            <a:fillRect/>
          </a:stretch>
        </p:blipFill>
        <p:spPr bwMode="auto">
          <a:xfrm>
            <a:off x="6300192" y="2060848"/>
            <a:ext cx="2843808" cy="35283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p:cTn id="7" dur="500" fill="hold"/>
                                        <p:tgtEl>
                                          <p:spTgt spid="27650"/>
                                        </p:tgtEl>
                                        <p:attrNameLst>
                                          <p:attrName>ppt_w</p:attrName>
                                        </p:attrNameLst>
                                      </p:cBhvr>
                                      <p:tavLst>
                                        <p:tav tm="0">
                                          <p:val>
                                            <p:fltVal val="0"/>
                                          </p:val>
                                        </p:tav>
                                        <p:tav tm="100000">
                                          <p:val>
                                            <p:strVal val="#ppt_w"/>
                                          </p:val>
                                        </p:tav>
                                      </p:tavLst>
                                    </p:anim>
                                    <p:anim calcmode="lin" valueType="num">
                                      <p:cBhvr>
                                        <p:cTn id="8" dur="500" fill="hold"/>
                                        <p:tgtEl>
                                          <p:spTgt spid="27650"/>
                                        </p:tgtEl>
                                        <p:attrNameLst>
                                          <p:attrName>ppt_h</p:attrName>
                                        </p:attrNameLst>
                                      </p:cBhvr>
                                      <p:tavLst>
                                        <p:tav tm="0">
                                          <p:val>
                                            <p:fltVal val="0"/>
                                          </p:val>
                                        </p:tav>
                                        <p:tav tm="100000">
                                          <p:val>
                                            <p:strVal val="#ppt_h"/>
                                          </p:val>
                                        </p:tav>
                                      </p:tavLst>
                                    </p:anim>
                                    <p:animEffect transition="in" filter="fade">
                                      <p:cBhvr>
                                        <p:cTn id="9" dur="500"/>
                                        <p:tgtEl>
                                          <p:spTgt spid="2765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500" fill="hold"/>
                                        <p:tgtEl>
                                          <p:spTgt spid="3">
                                            <p:bg/>
                                          </p:spTgt>
                                        </p:tgtEl>
                                        <p:attrNameLst>
                                          <p:attrName>ppt_w</p:attrName>
                                        </p:attrNameLst>
                                      </p:cBhvr>
                                      <p:tavLst>
                                        <p:tav tm="0">
                                          <p:val>
                                            <p:fltVal val="0"/>
                                          </p:val>
                                        </p:tav>
                                        <p:tav tm="100000">
                                          <p:val>
                                            <p:strVal val="#ppt_w"/>
                                          </p:val>
                                        </p:tav>
                                      </p:tavLst>
                                    </p:anim>
                                    <p:anim calcmode="lin" valueType="num">
                                      <p:cBhvr>
                                        <p:cTn id="15" dur="500" fill="hold"/>
                                        <p:tgtEl>
                                          <p:spTgt spid="3">
                                            <p:bg/>
                                          </p:spTgt>
                                        </p:tgtEl>
                                        <p:attrNameLst>
                                          <p:attrName>ppt_h</p:attrName>
                                        </p:attrNameLst>
                                      </p:cBhvr>
                                      <p:tavLst>
                                        <p:tav tm="0">
                                          <p:val>
                                            <p:fltVal val="0"/>
                                          </p:val>
                                        </p:tav>
                                        <p:tav tm="100000">
                                          <p:val>
                                            <p:strVal val="#ppt_h"/>
                                          </p:val>
                                        </p:tav>
                                      </p:tavLst>
                                    </p:anim>
                                    <p:animEffect transition="in" filter="fade">
                                      <p:cBhvr>
                                        <p:cTn id="16" dur="500"/>
                                        <p:tgtEl>
                                          <p:spTgt spid="3">
                                            <p:bg/>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latin typeface="Agency FB" pitchFamily="34" charset="0"/>
              </a:rPr>
              <a:t>La paja separada del trigo </a:t>
            </a:r>
          </a:p>
        </p:txBody>
      </p:sp>
      <p:sp>
        <p:nvSpPr>
          <p:cNvPr id="3" name="2 Marcador de contenido"/>
          <p:cNvSpPr>
            <a:spLocks noGrp="1"/>
          </p:cNvSpPr>
          <p:nvPr>
            <p:ph idx="1"/>
          </p:nvPr>
        </p:nvSpPr>
        <p:spPr>
          <a:xfrm>
            <a:off x="0" y="1600200"/>
            <a:ext cx="8686800" cy="5257800"/>
          </a:xfrm>
          <a:blipFill>
            <a:blip r:embed="rId2" cstate="print"/>
            <a:tile tx="0" ty="0" sx="100000" sy="100000" flip="none" algn="tl"/>
          </a:blipFill>
        </p:spPr>
        <p:txBody>
          <a:bodyPr>
            <a:normAutofit lnSpcReduction="10000"/>
          </a:bodyPr>
          <a:lstStyle/>
          <a:p>
            <a:pPr>
              <a:buNone/>
            </a:pPr>
            <a:r>
              <a:rPr lang="es-CO" sz="4400" b="1" dirty="0" smtClean="0">
                <a:solidFill>
                  <a:srgbClr val="FF0000"/>
                </a:solidFill>
              </a:rPr>
              <a:t>           </a:t>
            </a:r>
            <a:r>
              <a:rPr lang="es-CO" sz="3600" b="1" dirty="0" smtClean="0">
                <a:solidFill>
                  <a:srgbClr val="FF0000"/>
                </a:solidFill>
              </a:rPr>
              <a:t>En la iglesia ocurrirán divisiones</a:t>
            </a:r>
          </a:p>
          <a:p>
            <a:pPr>
              <a:buNone/>
            </a:pPr>
            <a:r>
              <a:rPr lang="es-CO" sz="3600" b="1" dirty="0" smtClean="0">
                <a:solidFill>
                  <a:srgbClr val="FF0000"/>
                </a:solidFill>
              </a:rPr>
              <a:t>                     Se formarán dos grupos</a:t>
            </a:r>
            <a:endParaRPr lang="es-CO" sz="6600" b="1" dirty="0" smtClean="0">
              <a:solidFill>
                <a:srgbClr val="FF0000"/>
              </a:solidFill>
            </a:endParaRPr>
          </a:p>
          <a:p>
            <a:pPr algn="ctr">
              <a:buNone/>
            </a:pPr>
            <a:r>
              <a:rPr lang="es-CO" sz="2400" dirty="0" smtClean="0"/>
              <a:t>   </a:t>
            </a:r>
            <a:r>
              <a:rPr lang="es-CO" dirty="0" smtClean="0"/>
              <a:t> El trigo y la cizaña crecerán juntos </a:t>
            </a:r>
            <a:r>
              <a:rPr lang="es-CO" u="sng" dirty="0" smtClean="0">
                <a:solidFill>
                  <a:srgbClr val="0070C0"/>
                </a:solidFill>
              </a:rPr>
              <a:t>hasta el Momento de la cosecha</a:t>
            </a:r>
            <a:r>
              <a:rPr lang="es-CO" dirty="0" smtClean="0"/>
              <a:t>.</a:t>
            </a:r>
            <a:r>
              <a:rPr lang="es-CO" dirty="0" smtClean="0">
                <a:solidFill>
                  <a:srgbClr val="FF0000"/>
                </a:solidFill>
              </a:rPr>
              <a:t>-2MS 130 (1896). </a:t>
            </a:r>
          </a:p>
          <a:p>
            <a:endParaRPr lang="es-CO" dirty="0" smtClean="0"/>
          </a:p>
          <a:p>
            <a:endParaRPr lang="es-CO" dirty="0" smtClean="0"/>
          </a:p>
          <a:p>
            <a:endParaRPr lang="es-CO" dirty="0" smtClean="0"/>
          </a:p>
          <a:p>
            <a:pPr>
              <a:buNone/>
            </a:pPr>
            <a:r>
              <a:rPr lang="es-CO" dirty="0" smtClean="0"/>
              <a:t>                </a:t>
            </a:r>
          </a:p>
          <a:p>
            <a:pPr>
              <a:buNone/>
            </a:pPr>
            <a:r>
              <a:rPr lang="es-CO" dirty="0" smtClean="0"/>
              <a:t>                     Habrá un zarandeo del cedazo. </a:t>
            </a:r>
            <a:endParaRPr lang="es-CO" dirty="0"/>
          </a:p>
        </p:txBody>
      </p:sp>
      <p:pic>
        <p:nvPicPr>
          <p:cNvPr id="26628" name="Picture 4" descr="http://t3.gstatic.com/images?q=tbn:ANd9GcQhzbAmHekcFV6qGE3kefUbW6FhhbtqdaeMCaBYVaucgz8Z3Zkp"/>
          <p:cNvPicPr>
            <a:picLocks noChangeAspect="1" noChangeArrowheads="1"/>
          </p:cNvPicPr>
          <p:nvPr/>
        </p:nvPicPr>
        <p:blipFill>
          <a:blip r:embed="rId3" cstate="print"/>
          <a:srcRect/>
          <a:stretch>
            <a:fillRect/>
          </a:stretch>
        </p:blipFill>
        <p:spPr bwMode="auto">
          <a:xfrm>
            <a:off x="3275856" y="4293096"/>
            <a:ext cx="2619375" cy="17430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par>
                                <p:cTn id="8" presetID="21"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4)">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4" fill="hold" nodeType="clickEffect">
                                  <p:stCondLst>
                                    <p:cond delay="0"/>
                                  </p:stCondLst>
                                  <p:childTnLst>
                                    <p:set>
                                      <p:cBhvr>
                                        <p:cTn id="14" dur="1" fill="hold">
                                          <p:stCondLst>
                                            <p:cond delay="0"/>
                                          </p:stCondLst>
                                        </p:cTn>
                                        <p:tgtEl>
                                          <p:spTgt spid="26628"/>
                                        </p:tgtEl>
                                        <p:attrNameLst>
                                          <p:attrName>style.visibility</p:attrName>
                                        </p:attrNameLst>
                                      </p:cBhvr>
                                      <p:to>
                                        <p:strVal val="visible"/>
                                      </p:to>
                                    </p:set>
                                    <p:animEffect transition="in" filter="wheel(4)">
                                      <p:cBhvr>
                                        <p:cTn id="15" dur="2000"/>
                                        <p:tgtEl>
                                          <p:spTgt spid="26628"/>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blinds(horizontal)">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5" presetClass="entr" presetSubtype="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p:cTn id="25" dur="1000" fill="hold"/>
                                        <p:tgtEl>
                                          <p:spTgt spid="3">
                                            <p:txEl>
                                              <p:pRg st="7" end="7"/>
                                            </p:txEl>
                                          </p:spTgt>
                                        </p:tgtEl>
                                        <p:attrNameLst>
                                          <p:attrName>ppt_w</p:attrName>
                                        </p:attrNameLst>
                                      </p:cBhvr>
                                      <p:tavLst>
                                        <p:tav tm="0">
                                          <p:val>
                                            <p:strVal val="#ppt_w*0.70"/>
                                          </p:val>
                                        </p:tav>
                                        <p:tav tm="100000">
                                          <p:val>
                                            <p:strVal val="#ppt_w"/>
                                          </p:val>
                                        </p:tav>
                                      </p:tavLst>
                                    </p:anim>
                                    <p:anim calcmode="lin" valueType="num">
                                      <p:cBhvr>
                                        <p:cTn id="26" dur="1000" fill="hold"/>
                                        <p:tgtEl>
                                          <p:spTgt spid="3">
                                            <p:txEl>
                                              <p:pRg st="7" end="7"/>
                                            </p:txEl>
                                          </p:spTgt>
                                        </p:tgtEl>
                                        <p:attrNameLst>
                                          <p:attrName>ppt_h</p:attrName>
                                        </p:attrNameLst>
                                      </p:cBhvr>
                                      <p:tavLst>
                                        <p:tav tm="0">
                                          <p:val>
                                            <p:strVal val="#ppt_h"/>
                                          </p:val>
                                        </p:tav>
                                        <p:tav tm="100000">
                                          <p:val>
                                            <p:strVal val="#ppt_h"/>
                                          </p:val>
                                        </p:tav>
                                      </p:tavLst>
                                    </p:anim>
                                    <p:animEffect transition="in" filter="fade">
                                      <p:cBhvr>
                                        <p:cTn id="27"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251520" y="274638"/>
            <a:ext cx="8640960" cy="1143000"/>
          </a:xfrm>
        </p:spPr>
        <p:txBody>
          <a:bodyPr>
            <a:noAutofit/>
          </a:bodyPr>
          <a:lstStyle/>
          <a:p>
            <a:r>
              <a:rPr lang="es-CO" sz="3200" b="1" dirty="0" smtClean="0">
                <a:latin typeface="Agency FB" pitchFamily="34" charset="0"/>
              </a:rPr>
              <a:t>¿Qué suceso del pueblo de Israel es puesto como ejemplo?</a:t>
            </a:r>
            <a:endParaRPr lang="es-CO" sz="3200" b="1" dirty="0">
              <a:latin typeface="Agency FB" pitchFamily="34" charset="0"/>
            </a:endParaRPr>
          </a:p>
        </p:txBody>
      </p:sp>
      <p:sp>
        <p:nvSpPr>
          <p:cNvPr id="3" name="2 Marcador de contenido"/>
          <p:cNvSpPr>
            <a:spLocks noGrp="1"/>
          </p:cNvSpPr>
          <p:nvPr>
            <p:ph idx="1"/>
          </p:nvPr>
        </p:nvSpPr>
        <p:spPr>
          <a:xfrm>
            <a:off x="457200" y="1600200"/>
            <a:ext cx="5266928" cy="4525963"/>
          </a:xfrm>
          <a:solidFill>
            <a:schemeClr val="accent2">
              <a:lumMod val="20000"/>
              <a:lumOff val="80000"/>
            </a:schemeClr>
          </a:solidFill>
        </p:spPr>
        <p:txBody>
          <a:bodyPr>
            <a:normAutofit fontScale="92500" lnSpcReduction="20000"/>
          </a:bodyPr>
          <a:lstStyle/>
          <a:p>
            <a:pPr algn="ctr">
              <a:buNone/>
            </a:pPr>
            <a:r>
              <a:rPr lang="es-CO" dirty="0" smtClean="0"/>
              <a:t>    La historia de la rebelión de Datan y Abiram se está repitiendo y se repetirá hasta el fin del tiempo </a:t>
            </a:r>
            <a:r>
              <a:rPr lang="es-CO" dirty="0" smtClean="0">
                <a:solidFill>
                  <a:srgbClr val="FF0000"/>
                </a:solidFill>
              </a:rPr>
              <a:t>(Lea Num.26:9,10). </a:t>
            </a:r>
          </a:p>
          <a:p>
            <a:pPr>
              <a:buNone/>
            </a:pPr>
            <a:endParaRPr lang="es-CO" dirty="0" smtClean="0"/>
          </a:p>
          <a:p>
            <a:pPr algn="ctr">
              <a:buNone/>
            </a:pPr>
            <a:r>
              <a:rPr lang="es-CO" dirty="0" smtClean="0"/>
              <a:t>    ¿Quiénes estarán del lado del Señor? ¿Quiénes serán engañados y a su vez se convertirán en engañadores?</a:t>
            </a:r>
            <a:r>
              <a:rPr lang="es-CO" dirty="0" smtClean="0">
                <a:solidFill>
                  <a:srgbClr val="FF0000"/>
                </a:solidFill>
              </a:rPr>
              <a:t>-Carta 15, 1892. </a:t>
            </a:r>
          </a:p>
        </p:txBody>
      </p:sp>
      <p:sp>
        <p:nvSpPr>
          <p:cNvPr id="45058" name="AutoShape 2" descr="data:image/jpg;base64,/9j/4AAQSkZJRgABAQAAAQABAAD/2wBDAAkGBwgHBgkIBwgKCgkLDRYPDQwMDRsUFRAWIB0iIiAdHx8kKDQsJCYxJx8fLT0tMTU3Ojo6Iys/RD84QzQ5Ojf/2wBDAQoKCg0MDRoPDxo3JR8lNzc3Nzc3Nzc3Nzc3Nzc3Nzc3Nzc3Nzc3Nzc3Nzc3Nzc3Nzc3Nzc3Nzc3Nzc3Nzc3Nzf/wAARCACcAHwDASIAAhEBAxEB/8QAGwAAAgIDAQAAAAAAAAAAAAAABQYDBAACBwH/xABDEAACAQMDAgQCBwUECQUBAAABAgMEBREAEiEGMRMiQVFhcQcUIzKBkaEVM0JSsSRyosEWNGKCkrLR4fAmQ7PC0vH/xAAaAQADAQEBAQAAAAAAAAAAAAACAwQBBQAG/8QAIxEAAgICAwACAwEBAAAAAAAAAQIAEQMxBBIhIkETMmFRI//aAAwDAQACEQMRAD8A6OzhQSQT/u8Ee2kzre/zWqimioiGrmjzDESNwOfvbe5AAPz05pZbaOGo45eMZmzKfzck6mgoaOjVjSUUEQGW2xRKvPw476M5/PJzk4YsdjcTunL6Z+naOor0keueEeLHFTPJJu7fdQZGdHoa56iPxYLXc8n7oko3iP8AjxjU9DX3KtoYKkQU0KzIkgRpXYhWAODwORn01aiqZfrKwVdOIi/7uVH3K59VyQMH1wRz6Hg6WOYD9xw4Cgkwa9bURQiWqt1RTqZFQlpI2I3MFBwrHIyRq6ZFPdvmc9/hoRcJ5qinrYjLLMFlpZkUquUP1jawXAGR5PX3OvKqSvpkqKqWCAJAjOsZm3SOFGcYUbckA+p7aYnIx1bGT8jjZEYDGsLhi2WAJHt3xrdVJYNg5Pfg69Ubsq3v3znOoLgziFIoX2SzyrCjDuM8sR8QoY/hp7sFBJk6YizCpZ2gufhqQx5XOO3bS5RVk/18pR1FVVU+90VauMbW2kA7JUHzxuHPvrH6grI+pYoKyn/ZttFNl3rAB4szNgKjg7ePnznjUy51fwGXHiuhNiHH744ydRmPPuPj7asOoU7mB+B1tggfh6nVCtUgfFZoygyAZ9PhqJlOP4u2dXnBI4wRqpLH94HsR7aereyPKnUSADy8Hk9iVxqBo2Y52r+PP+WpWYbcjPHoTqMyHPETP8dPUESIkVGXXoAY7TnB4ODqpLVAxp4MsRd2VQCw4B+WrKZVdzPkg98Y188uUMaE+zKEVA1FE8tqoUiqpacwwmNjGFOSnkz5ge23OtaqpkekqaWZg8sUQnpqgADxMcg4HG4EDOOOQfXVikqSEkH1SqkVamYMFjblS5ORnuPkdDqm23SWGiSIQK8MBjlJP3zgYI+GVGuflL2eolmLqSOxmVlEHWaT6uYmkVRK6vtBXxVfOR6jcx451Tu9Kpk+yzGiyvAjsxLBgGDNk5wDgfPRRLbX+JMaictFJSvGU3kjdtGCB2GDnnvoZW1D1scclr3TyyxiZ4ogD4RZVzuOcZwcY98nSxjyFQQDccHUOfRUL9OVf7QsdHVYKs8K7lJ5DdiD+IOqPUc5FZS0cR/tDB9jZ/dll27vwTxD+GrXTFDNb7a8FRlWNXNIqEhtivIzKpI9gR+uh3W7/U7TV3dIYKlqRBIaadFZTg4JB7qdrN29+3Ou9kDvhrRnDwsmLkDtq5coaw0xgpY6QiLISI4K+TAwc+p75+R/EnUOUn2SlJIZYyHideAACSfj3AIOlazdY2u40NDPXqaESoEjcSbo0ZlYbd2AVbCNgkY4788+09rvkFFS2tHpZ7cgzBXpJmVvz7H1yCSe3x1xlxZEBJ3OuxV3E3q57RQGOK3SyQTRSrlUnkEQAILBlBIxjjgfxDQikvVZTUwoKGoqp9kjyeJJEE3BmZtqsSxAGSB24A7a2vMs1FcXamXNEpKeOJFPmVsPlT6ZODzng69guNspayCVqiGWeqJiT6tA0hcg7iobhR2/M+2t/LylXrXpjRj4hXtdw9bOoaKKKKluNeBWTTFIklIMjZ5UHHfGcZ9cavLXQT1FfCySItIDuYkHOBluAc8ZH5g65bcnoeoOqIhQ2+pFZTyinCSzKJEkVwwYbSQFAJzzxjOD20+X4Q016OyWlgNdC7s0jhAcARyEkcsSjIQMd4eTyNdTDmyKgLbnJ5HEwu/x0ZeiZKiBZcsgJI2uQCpBIIOPiNbeFGQNyuTj+EHGgVruk1TPFQsi+BKZpYZA2DzK5G5T7gE5+IGjqmVBtJAx7jOuji5HdbnzvL4n4MlfUILe7ezBKV2qWPpTQMwHxLYwB8zqKtv6UFPJU1VJLHFGCzvJLGu0fmdWduQRuOBz7aFdQm11FBVW2qemLSxEGKUnOSOCSOw+OojjGMeCdtM7ZG1Ado+kp73eaeioLIBFNGXjqKmpIGQM7cBCMj2B/HVa/wDWPUlv6jmtMa0CotC1UJRSsQjBWIViX4B27c+5Gli3XOOluL2tKCWLw3oE8ZXEogw/8TrzhjsXHfvzznTl1vY6a3UMl/kaaruahaVS8SMgDttHlwNoGTyCDz30sEkalrKA4/yG77DWix1M8F9raSVKdpN+2AJ93PmzH298HOueR/SBf6C00lZT9PRy2VYwiy+LvkOwbSXZBhW49VAGdWGrr5cK2p6VqBCXnoS/gCYNGDu5RsFmDBSOAw5A7jkqVFTXCg6cL11oL0tMZo5GljTAJOGwQdxbI9uAPQZ1ob7ExcN2rzrXVfVItVkgq6GLxKmrVDAsvCoGwAXbsBzjv6aXbRart1zbL7R3a8IrCeNENGwaFfKrdgMsPTk440A6k6irpbPV2y82CSjR4YpqKZ5B4sSx4CA57g8n3BY8YOmfo3qinttqqaqpo5xFJEskdQI8+MyrtC4HmyWIUHGCSO2ibITUxOOqIaHsXr7Zarp2juFXb6zMlhggp46iJNreNKVDDJycqjDtjBcexzF0Xaqi01dJU2653CITJuuBRAqRqFDAkMpD8n545B033Gkul36FqKPp/wAORpmLVDTA+LUM7bpCAxzH343DPHAHGV2pp7jYrRb6lZ62CGlhNPcBMpaMvKwUnGMsnY7QNxAIyONCRZFajQylSG39Toop6elolNQBMlOhbxJFDEkAkt27nnt764VfeqbjfJ567+1rQU1QJIHEYPgkghQzdgcA4/8A7roN3qparo+6S2/qtLkVpsmmaBYZPDJC+UFQwPf05IxoN0NRpLHboKyripKWWQiZWw0blUYKjj+CTAzzjhDzk8nkcEyfj8fqCTub9GdA3uhv00lwq3oioEySRTr9p98bmxnjG44OM559cHaLqSx3DqVokuDvVzFKRax1CNLHltjxnHB3EhscHO4e2ta+5VMv0YfW6COWqnNCLXKITuZWVirPxnIwT29/Y50lWeKattybUkaupysFFTrTAF5IzvTJ4OQoJOT6HPbS8lVKEWzG3qGeHoOC6zwIZqtvCWlM7FjsYHGWPPDLIxGTk85GeAlX15eOn3Sl6jtUL1ksazr4b7MIw4DDnng50wfStRC99NWe9tA0aQzItXwS0CP5WyoOSVfjA9dK4tFurZZpLrdqiOcSFQv1OZvL3BzgjnJOB2zjjGsR2C+RbYMb/vOzNULFTvO6s4VS5CjcTgZwB765VberbjPT3GppmqUq0mlEUcqfYxp3KyLu5Y5OTyQcYwAAOgWhLldHNRzS2/tGzj7aYe654QH0JySOw9dR26w2pOna001EkdRP9ZV5d2JWfeyHz5zkngHT81MaEl4IKLbic4hhNTU9WxUiNCstjpqgQgAMjCONsew5Oulde2//AEg6eqrHSrLUVu1SpRwFRhyN5+P8vc57DvpRpo3pPpLuduLTSLLbWpYTK2/coSNk3EcseW5PPvp76ZnpqXpajqKl0ptsOah55FB8VeHLN6nIPOloZU/guc2o7ndLHTQ1FbYWqLtROIVFTgPJO4xvVhyw2ZH449BhillrLl0xcG6hR7beaSoY1DU0Qj8ZAAyxlwPMCjj1B/I6A/SDfKa7dV2M2+CtYU5273ikjWZt6kKnqezcjuDxnGjVDbY7il0e6xVTxwBIx9YLTRmQJ5pCexYEhc87QnfvoPE8EYbcBjBNTaxfLXBNX3hK+01FwQx3FoXLoCxHhKhywJJCls9scZB0Ys1H0wLxb7F0/V/WmppmqKsyzM5RIR5VXPAPiMnGOyt2xrS5yU0vR0FPZlWKgo7PNWS/V+B4hjwoGPXczMTnjA+Og3Sdwk/st3JpIp6KCQrDCkaxyReIUlyR5woDKRuPdSe2tsILqeo5PBuPnU91NouUVWaZREiEzVCuAzBtw2sPVAdpznIYr6E6S+tOoLXcoaWmrKqsq62nkV2ipyI6eEK2WL9ssVXOOSvpjPO/UtZVXy7RwxTyVttenkSb6vC1QnnA5xGD4fI4zzwTknVqGhpZ3ojKIVloWeHFS4pnySkiOnir5sbmUhh3zoixY+QSvUBjKM6xXe3UdlqZRSwU6q61UsgmiDDJQMQNylieckDA9yNUbmeoH6wS39Hw/s+WmoA1Qpl8ZELgFjubcOeNpAB59OdP12o6lrZuqK5qeBWVlkl8JM4HA3iTBBz6DtpSudRTTXuersNGtZb0jjqWNMxTdKPsm2enIK492j4GedKBYIe24w9Wf46mfR9WXi5UbUVtijt9dSSmK5XFoyfHzkKFXG1pAADubtxwQdMp6Rpbc0lXLWyy1kkxkjqPCAneQgheV+Lc7QMgYPGdWOhPrEdoMMVF4DCqmaqeokBkVy2eQMmRsYG4sM4zj000RwJG5fGZWHmkb7xHt8B8O2nqARZk7tTGpzme39ZR26rppI4zTVLbzsjjlIDZLblGCpLbfuk85IHYaN9NVgpKSopLfQJPHT1DxtNuCtIwA5YYODjHHoMcDTXPLFBC8sz7Y1Ukn1x8PjoetHXCSWekrI4lqW8VkeLdg4AGDkcbQv451oAHgg+t7BlXcb9R2qluQjt08TBXngWKRTEjfd84ZuBkbm2ehOMaHp1HBFbaeJZ4G3z+OqySg7kMjMoIXLKFPBJA+5gd9GOl57lNbaZ5BEac/u5mVo3aMfd8nIBxgZJHY8dtePW2ixwmiahmiWRnKwR0buZiTklcA5yT/wBeNAT4CYX8AnOus6tqfrCjvdsOxqiTwtrjnxGpoiuc9mwyjWn0b2VqyoatucMjVe5/NOd20liWIB7ZJOdT/SBQz2yGimgpYjRU1wgqXp1BIpSyhQisSNwO0YAGF247EAQ9OdcVFNdrjbbtb5GlgqJFkkiVd8aqxBDKDyR/s6Vksi1j09WiPZ1dbVRVFGYa2liqI5CGMc0YK9sDg/DV+ILEiRxKsaIMIqjAUDsBjWlNLFNTxywENE6hkI9VPY6hrJ5A8dNTYE8wJ3kZEKerH354A9T8tUilEkJNkQFemrrRPUS9NUcdZUVEeJqd2wkJAJVx88keHkZJB45J5r0x059Ukqrv9ZMETRld5IjEQfHoV9eNpHwGPTXa6amiggESAsvclySWJ7kk9ydC36ZoHuBqZA7IJTKsIYqqueT2IyuSWAI4JJHc6U+NnWrjsebp7A6RyVNxo7nZ6V1qYQQ7SeRp4yP3co7qCQDubBBA4OdOZ3FSrHcPY+2tERI0CRqqqDkBRjGvXwYn3YxtY/pokQY1oQMjlzcDVvTlFVMXp1+qSlSpaFFKsD3DKRgg8HjB4HOlSy2A224hYjAYTO31e4fVyykuT5FLFsc9jgjOQG5A0x1l8RqQpBImx5RTI/bO1cyNuzjAAIHx9+MjJUerS3dQQ+JLQUExljo1TczxgFS+ByXAyVHYj0ycgGfGwszV7hqjDZrW1vlrJpKgzSVJUtxgEjdzwAM+bHAHb31LepfCp6cmXwVariDyFtuFDbm5z7LjHrn46uxyJLGkkbKyOoZWU5DA8gj8ND73GJTbhnziuiZR6HG4tx/dDadQA8gX77PLgZ5rZUzZ8KR4yIFcfu8jAYg45wc49Bx76IU8JghSKMllQYy2ST+OhXVyPN0pcoo94aSnZFKctk+XI+WdXLfLPJRQvXrHHUlfOAM7jn73wz3x6dteBHap5vVubUOIoI1HCAYwvYaVesq+poupLJLSwTVAhWUvHEATlwVU8kdgj8fHVm0xVdttcCJJ4rRRj7F3yr8dgSMr/T4a1rKqnqbrLUK8UjRiEBWcAqPMcFe+dxOpM2Zfx0PqbgJBvc559It0ufUVJIq0DRUQ2ukzQspCjkl224C+bOCcdiOdUrbY3vl2ut7SWVBU1kksLq4BCs5IP/btjXSr/RyydD3iELsdqGQkKDjOM4/89tC+jIohZRJTwbIZJJWROBhS5Kjt7EaFSxxR7ZlBsR8tETRWumjLfu0Cknj4c6XYOoXerrJ46aKRJZgkTNVxo7RLlVIU+hIdhk/x6YrTVRVFKpTACHayFgxXHocaG22jt1JYWrZqOmZZo3qpwIFJYPlyDnvwcY7ao7fARWyZLUdQU8dtqqhYpfrMVO8qUsmA8hA4CkEhstgeUnuO2iVGZWpIWqYxHO0a+IgOdrY5GfnnSnQdMR0DUMSvFDQT1UVSLf4X7iVQ0o2Pn3Cgjb2TTlzpim4LCvJmtJo/EhlTtvRlz37jGt9Zo4ES7l07VXC1mkt9VAJKNpKRo51Ox1LIxJxyDtxzj178k6udMtNbJZbNWSI89ORtcLgOjco4HoOdvzU6M058K81sRP7yOKo+ROYz/wDGD+Oq9/tMlatPV0LRpcKQkxeIBtmQ/eiY+gPBzzgqpwcEamfApX47j1yntR1JLUfq809vIIRD41OSePDZjlR7bW4x6Bl+OqHWlbcqCipKqy0kdXWLUbY4nbaMsjLu/AE62gucEwobgu4Faj6pIH+8pdthU49RIEB+R1avrun7PMZGUrY2dcgeQgqT/iGtxOTj+WxMdaa4sWet6unuFMnVCUVPR537aYEmR9w2hjggKAw4zklR350Y6ku9db62OGjk2oYgxHh7jnc3/QaIX5P/AE5ceD/qkhwDg528fLVXpWNbnZo62pnSveV2InkUZKg4UcfADPxzo0B2TAuxqWJKfCEgZIHYaGm0x1c/iVAY5Chl9H2ncuffB0w7Q3B7HWCERNgEfM6nycfs1wEJXUgngUWqsRoyweBwUGMnKnAGuUdL1l0tvSdHPGEmXw3i8CokWLJVyrASnCqyjPlb7w+6eCNdfrfLBtGdpZEOB7sNJH0eMVh6utkmcUl3qNofkbXB2/qpP46oK0OsYKqzA3QfU1HDcLuKg1ayTQLUyE0xxkIBgBckng+nOONdAqINvSzUzZwKDYwPBGIwP8tV5rLQyApJSxSGRY4wTGPVyMdu2B+uppanHTMTyHa01PFFuZeA8m1BnHpubn20mqoRpIPoga59QNW9SWKKkpS0QaWrd5JCo4TbgEAqxxIeM/lq/YurrVeq801DVQy/Y+IEVx4gZWKspXPP8JBGQQeOBnW/WtPNJZ4TRD7dJ0jiBXJAf7NsfEKxPzGe2knrH6NXmkS49Nv9SqljBlCyECR8hQQR907Tzjj9dMJYE3qB8TV7nUqeaKpgjmhbdHIoZTjGQdbSOsUbSysFjRSzsTgKByT+WuNWKn+lGxRSw0tDJPADmMM0MyevIy2cH2z+WiTH6T+oGSKa20trhMbRvUZEYAbGSVLtkjbxgD54OmBiRBKC/IefqqoPUUskNLAbbTxrS1DlwJFnYeIPNnaFwQOcc5GRxpl/bNGyyqPGMyIx8AxMGbA7DjB/A6QemLQOletZ7NLVSVRrIEnMsuB4jMGJOP70bfnroCWihigIggFOcsQacmPzNkliAQCcnPPrpasxciawUVcEz0qfsOulQrJNVI9WZIwdrPjeNvPbIAHy+eqF5u73tQLfRVG5CDJuYK3hhldyFPmyREwAx3x2yNSUnTt+t7w0lvqLfBbkXbM80ktTJIMbcAHGwADgZPLHv6zWgRU3V9fS0qkRERLKNpAO2E49gTlO/wATpWLGy2G+413UgVGcxrU05i3eSZCpYezDGf10J6LoYrf0paqWJt6x065Yj17n9c6v2j7CjSBhzSu0K4/lU+T/AAbdR2MH6gYlQoIaieIA+yysAfxGDqojyI/ktxjdz7a3wD31gGO2vdFFjUr1naIfzyD9Ax/yGk7pVHo/pI6upWGEqUgqU/Lk/nnTjP5quBP5Y3fv8VA/qdKFxH7O+le1VB3bLnbpKXA7F08wz+WNAd3GD/I3uS1VHt7+OuTxjyozc/nqtaY4ntaU7hXjR5acq/IIWRlwQfhjUsWHmVs/+7K2OeceTVKoschrKmpt10qKNqk7pYmVZYt2BlgDgq3A7NjPcHSnQsprcJSAaMqdP1sdyZFhkdoad3ZI5WLSRDGxUck+/in14A0wuAc557aHWe3Cj8R2qaiplb7LxJmHKrx90AKOS3YaJkZ03GD1HaLyV3sTFUAcDGvdZrNHUyIn0kSvbLr0/d4YtxNQaWTAyQrMrg/hsb/iPvp6HIHtjI+WlD6WYmfoqomjLK9PUQShlPKjxApP+LRfpGtlrenKJ6ht9RGngzP/ADunlLfjgH8dAAO8Nh8R/IXmkSCB5pTiNFLMfgOTpas3jf6Q1hnZizyBx5g20eHINo9sMT/XRm7MfASMLuLtnbjhgpBwfmdo/wB7VakgMd+kB8xWEZf3IUAk/Pcf10Ln5ATVHxMIRII6moA7uUYn442/0UaqU1bHb6quiqHjjDT+JGDxlSic/nu1Yw0d3zyRPTk5+KN/mJP00CvPSluutxlq6okyNgYKq2ABgAbgcD4DjQZ8wxLZFzcahj7GfWHgazWfPVAitSupBrpTg5SJF/Mk+3wGlb6QlNPPYblGMNRXGJiwHO0uoYf8JI00U+JJ6wMOA6oR7+RT/wDbQXr+kkqukq9IF+1jgZowO4KqSMfHKjQn2GPDCtFkyRZ4H24IPf8AeYH9NXi20biOAP0xoXZqqKvprbWwDEVTR+Kvzba358nRCp/1WU+vht/TXhqeO5lMpWni3fe25PzPJ/rqTWfD241mtGoJ3M1ms1mtmQT1bSmt6Yu1KACZaOVVyM87SQfwIB0N6A3U9rNG4XgLPFhgfK6gkH4g/oRpmkQSRshGQylT+IxoFZbPNZ6WmjlqDP4DiNJWOWeIjYAT6H7hPxXS2vsCI1SOhBhGZWluK9iAyBR7YBYn8yn5ahgkx1DUxgj9378jAj//AEdSrgXBiAQHlIOf4j4SEf8AKdYtGqX+Sr2KS9KEDEHjB7foNe37MH3ckrRtkpJ+B4c2GJ/ldSh/Upq0Y43JLZB7arXVHe3VSxnD+C20+xAzn8xqKe6xJMyIhkIxu2jsSM4/Ig/jrMr41H/TUFVdh8NwY1r6gpc/s2/iVQRsjuVOJdg/vqVYn4sTqWB+qS5WaGzKgPDrLLk+/l2/P10a16NJ+Q+4y/5KFmWfbVvUzJLI9SctHGUHlVUwASf5ffU12j8S2VS7dxEZYL745x+PbXtu/wBUQk5LM7En1Jck6sqA7sp7EgH8dPT9YBPyip9F87S9FUUMmPEpXkpzj2Vsrj/dZdNE+PDIPqQP1Gk/6M8pHeoQTsStJAPpxj+gGnCf7qf31/5hoh+tzPuSazWazRTDuZrNZrNemTNVqyWNo5KcSJ45QsqZ545Bx+GrOqclFF9dFblvEXBxngkA4OvTRuD7hWpHKlVSZqElKtlSCqFT5iT6Ao2OM9howKiIx7t6gYBOSBjPb89Ldw6coYqIzZldoRIqLIQygAkgYx/sj/w6uw9L22ClkpQsrx7FiJd8syq4YAn5gaAH0iGwEM+WePCkMki4BB4II/76D9MUa09lpjGTIZUWWR37lmUE5+Xb8NTN09QvWLUyGRnIUNuIIcYC88c8KNQ9HUscHT1KkeQvmPp7nUnMxq4AaMxErdT/2Q=="/>
          <p:cNvSpPr>
            <a:spLocks noChangeAspect="1" noChangeArrowheads="1"/>
          </p:cNvSpPr>
          <p:nvPr/>
        </p:nvSpPr>
        <p:spPr bwMode="auto">
          <a:xfrm>
            <a:off x="63500" y="-493713"/>
            <a:ext cx="800100" cy="100012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45060" name="AutoShape 4" descr="data:image/jpg;base64,/9j/4AAQSkZJRgABAQAAAQABAAD/2wBDAAkGBwgHBgkIBwgKCgkLDRYPDQwMDRsUFRAWIB0iIiAdHx8kKDQsJCYxJx8fLT0tMTU3Ojo6Iys/RD84QzQ5Ojf/2wBDAQoKCg0MDRoPDxo3JR8lNzc3Nzc3Nzc3Nzc3Nzc3Nzc3Nzc3Nzc3Nzc3Nzc3Nzc3Nzc3Nzc3Nzc3Nzc3Nzc3Nzf/wAARCACcAHwDASIAAhEBAxEB/8QAGwAAAgIDAQAAAAAAAAAAAAAABQYDBAACBwH/xABDEAACAQMDAgQCBwUECQUBAAABAgMEBREAEiEGMRMiQVFhcQcUIzKBkaEVM0JSsSRyosEWNGKCkrLR4fAmQ7PC0vH/xAAaAQADAQEBAQAAAAAAAAAAAAACAwQBBQAG/8QAIxEAAgICAwACAwEBAAAAAAAAAQIAEQMxBBIhIkETMmFRI//aAAwDAQACEQMRAD8A6OzhQSQT/u8Ee2kzre/zWqimioiGrmjzDESNwOfvbe5AAPz05pZbaOGo45eMZmzKfzck6mgoaOjVjSUUEQGW2xRKvPw476M5/PJzk4YsdjcTunL6Z+naOor0keueEeLHFTPJJu7fdQZGdHoa56iPxYLXc8n7oko3iP8AjxjU9DX3KtoYKkQU0KzIkgRpXYhWAODwORn01aiqZfrKwVdOIi/7uVH3K59VyQMH1wRz6Hg6WOYD9xw4Cgkwa9bURQiWqt1RTqZFQlpI2I3MFBwrHIyRq6ZFPdvmc9/hoRcJ5qinrYjLLMFlpZkUquUP1jawXAGR5PX3OvKqSvpkqKqWCAJAjOsZm3SOFGcYUbckA+p7aYnIx1bGT8jjZEYDGsLhi2WAJHt3xrdVJYNg5Pfg69Ubsq3v3znOoLgziFIoX2SzyrCjDuM8sR8QoY/hp7sFBJk6YizCpZ2gufhqQx5XOO3bS5RVk/18pR1FVVU+90VauMbW2kA7JUHzxuHPvrH6grI+pYoKyn/ZttFNl3rAB4szNgKjg7ePnznjUy51fwGXHiuhNiHH744ydRmPPuPj7asOoU7mB+B1tggfh6nVCtUgfFZoygyAZ9PhqJlOP4u2dXnBI4wRqpLH94HsR7aereyPKnUSADy8Hk9iVxqBo2Y52r+PP+WpWYbcjPHoTqMyHPETP8dPUESIkVGXXoAY7TnB4ODqpLVAxp4MsRd2VQCw4B+WrKZVdzPkg98Y188uUMaE+zKEVA1FE8tqoUiqpacwwmNjGFOSnkz5ge23OtaqpkekqaWZg8sUQnpqgADxMcg4HG4EDOOOQfXVikqSEkH1SqkVamYMFjblS5ORnuPkdDqm23SWGiSIQK8MBjlJP3zgYI+GVGuflL2eolmLqSOxmVlEHWaT6uYmkVRK6vtBXxVfOR6jcx451Tu9Kpk+yzGiyvAjsxLBgGDNk5wDgfPRRLbX+JMaictFJSvGU3kjdtGCB2GDnnvoZW1D1scclr3TyyxiZ4ogD4RZVzuOcZwcY98nSxjyFQQDccHUOfRUL9OVf7QsdHVYKs8K7lJ5DdiD+IOqPUc5FZS0cR/tDB9jZ/dll27vwTxD+GrXTFDNb7a8FRlWNXNIqEhtivIzKpI9gR+uh3W7/U7TV3dIYKlqRBIaadFZTg4JB7qdrN29+3Ou9kDvhrRnDwsmLkDtq5coaw0xgpY6QiLISI4K+TAwc+p75+R/EnUOUn2SlJIZYyHideAACSfj3AIOlazdY2u40NDPXqaESoEjcSbo0ZlYbd2AVbCNgkY4788+09rvkFFS2tHpZ7cgzBXpJmVvz7H1yCSe3x1xlxZEBJ3OuxV3E3q57RQGOK3SyQTRSrlUnkEQAILBlBIxjjgfxDQikvVZTUwoKGoqp9kjyeJJEE3BmZtqsSxAGSB24A7a2vMs1FcXamXNEpKeOJFPmVsPlT6ZODzng69guNspayCVqiGWeqJiT6tA0hcg7iobhR2/M+2t/LylXrXpjRj4hXtdw9bOoaKKKKluNeBWTTFIklIMjZ5UHHfGcZ9cavLXQT1FfCySItIDuYkHOBluAc8ZH5g65bcnoeoOqIhQ2+pFZTyinCSzKJEkVwwYbSQFAJzzxjOD20+X4Q016OyWlgNdC7s0jhAcARyEkcsSjIQMd4eTyNdTDmyKgLbnJ5HEwu/x0ZeiZKiBZcsgJI2uQCpBIIOPiNbeFGQNyuTj+EHGgVruk1TPFQsi+BKZpYZA2DzK5G5T7gE5+IGjqmVBtJAx7jOuji5HdbnzvL4n4MlfUILe7ezBKV2qWPpTQMwHxLYwB8zqKtv6UFPJU1VJLHFGCzvJLGu0fmdWduQRuOBz7aFdQm11FBVW2qemLSxEGKUnOSOCSOw+OojjGMeCdtM7ZG1Ado+kp73eaeioLIBFNGXjqKmpIGQM7cBCMj2B/HVa/wDWPUlv6jmtMa0CotC1UJRSsQjBWIViX4B27c+5Gli3XOOluL2tKCWLw3oE8ZXEogw/8TrzhjsXHfvzznTl1vY6a3UMl/kaaruahaVS8SMgDttHlwNoGTyCDz30sEkalrKA4/yG77DWix1M8F9raSVKdpN+2AJ93PmzH298HOueR/SBf6C00lZT9PRy2VYwiy+LvkOwbSXZBhW49VAGdWGrr5cK2p6VqBCXnoS/gCYNGDu5RsFmDBSOAw5A7jkqVFTXCg6cL11oL0tMZo5GljTAJOGwQdxbI9uAPQZ1ob7ExcN2rzrXVfVItVkgq6GLxKmrVDAsvCoGwAXbsBzjv6aXbRart1zbL7R3a8IrCeNENGwaFfKrdgMsPTk440A6k6irpbPV2y82CSjR4YpqKZ5B4sSx4CA57g8n3BY8YOmfo3qinttqqaqpo5xFJEskdQI8+MyrtC4HmyWIUHGCSO2ibITUxOOqIaHsXr7Zarp2juFXb6zMlhggp46iJNreNKVDDJycqjDtjBcexzF0Xaqi01dJU2653CITJuuBRAqRqFDAkMpD8n545B033Gkul36FqKPp/wAORpmLVDTA+LUM7bpCAxzH343DPHAHGV2pp7jYrRb6lZ62CGlhNPcBMpaMvKwUnGMsnY7QNxAIyONCRZFajQylSG39Toop6elolNQBMlOhbxJFDEkAkt27nnt764VfeqbjfJ567+1rQU1QJIHEYPgkghQzdgcA4/8A7roN3qparo+6S2/qtLkVpsmmaBYZPDJC+UFQwPf05IxoN0NRpLHboKyripKWWQiZWw0blUYKjj+CTAzzjhDzk8nkcEyfj8fqCTub9GdA3uhv00lwq3oioEySRTr9p98bmxnjG44OM559cHaLqSx3DqVokuDvVzFKRax1CNLHltjxnHB3EhscHO4e2ta+5VMv0YfW6COWqnNCLXKITuZWVirPxnIwT29/Y50lWeKattybUkaupysFFTrTAF5IzvTJ4OQoJOT6HPbS8lVKEWzG3qGeHoOC6zwIZqtvCWlM7FjsYHGWPPDLIxGTk85GeAlX15eOn3Sl6jtUL1ksazr4b7MIw4DDnng50wfStRC99NWe9tA0aQzItXwS0CP5WyoOSVfjA9dK4tFurZZpLrdqiOcSFQv1OZvL3BzgjnJOB2zjjGsR2C+RbYMb/vOzNULFTvO6s4VS5CjcTgZwB765VberbjPT3GppmqUq0mlEUcqfYxp3KyLu5Y5OTyQcYwAAOgWhLldHNRzS2/tGzj7aYe654QH0JySOw9dR26w2pOna001EkdRP9ZV5d2JWfeyHz5zkngHT81MaEl4IKLbic4hhNTU9WxUiNCstjpqgQgAMjCONsew5Oulde2//AEg6eqrHSrLUVu1SpRwFRhyN5+P8vc57DvpRpo3pPpLuduLTSLLbWpYTK2/coSNk3EcseW5PPvp76ZnpqXpajqKl0ptsOah55FB8VeHLN6nIPOloZU/guc2o7ndLHTQ1FbYWqLtROIVFTgPJO4xvVhyw2ZH449BhillrLl0xcG6hR7beaSoY1DU0Qj8ZAAyxlwPMCjj1B/I6A/SDfKa7dV2M2+CtYU5273ikjWZt6kKnqezcjuDxnGjVDbY7il0e6xVTxwBIx9YLTRmQJ5pCexYEhc87QnfvoPE8EYbcBjBNTaxfLXBNX3hK+01FwQx3FoXLoCxHhKhywJJCls9scZB0Ys1H0wLxb7F0/V/WmppmqKsyzM5RIR5VXPAPiMnGOyt2xrS5yU0vR0FPZlWKgo7PNWS/V+B4hjwoGPXczMTnjA+Og3Sdwk/st3JpIp6KCQrDCkaxyReIUlyR5woDKRuPdSe2tsILqeo5PBuPnU91NouUVWaZREiEzVCuAzBtw2sPVAdpznIYr6E6S+tOoLXcoaWmrKqsq62nkV2ipyI6eEK2WL9ssVXOOSvpjPO/UtZVXy7RwxTyVttenkSb6vC1QnnA5xGD4fI4zzwTknVqGhpZ3ojKIVloWeHFS4pnySkiOnir5sbmUhh3zoixY+QSvUBjKM6xXe3UdlqZRSwU6q61UsgmiDDJQMQNylieckDA9yNUbmeoH6wS39Hw/s+WmoA1Qpl8ZELgFjubcOeNpAB59OdP12o6lrZuqK5qeBWVlkl8JM4HA3iTBBz6DtpSudRTTXuersNGtZb0jjqWNMxTdKPsm2enIK492j4GedKBYIe24w9Wf46mfR9WXi5UbUVtijt9dSSmK5XFoyfHzkKFXG1pAADubtxwQdMp6Rpbc0lXLWyy1kkxkjqPCAneQgheV+Lc7QMgYPGdWOhPrEdoMMVF4DCqmaqeokBkVy2eQMmRsYG4sM4zj000RwJG5fGZWHmkb7xHt8B8O2nqARZk7tTGpzme39ZR26rppI4zTVLbzsjjlIDZLblGCpLbfuk85IHYaN9NVgpKSopLfQJPHT1DxtNuCtIwA5YYODjHHoMcDTXPLFBC8sz7Y1Ukn1x8PjoetHXCSWekrI4lqW8VkeLdg4AGDkcbQv451oAHgg+t7BlXcb9R2qluQjt08TBXngWKRTEjfd84ZuBkbm2ehOMaHp1HBFbaeJZ4G3z+OqySg7kMjMoIXLKFPBJA+5gd9GOl57lNbaZ5BEac/u5mVo3aMfd8nIBxgZJHY8dtePW2ixwmiahmiWRnKwR0buZiTklcA5yT/wBeNAT4CYX8AnOus6tqfrCjvdsOxqiTwtrjnxGpoiuc9mwyjWn0b2VqyoatucMjVe5/NOd20liWIB7ZJOdT/SBQz2yGimgpYjRU1wgqXp1BIpSyhQisSNwO0YAGF247EAQ9OdcVFNdrjbbtb5GlgqJFkkiVd8aqxBDKDyR/s6Vksi1j09WiPZ1dbVRVFGYa2liqI5CGMc0YK9sDg/DV+ILEiRxKsaIMIqjAUDsBjWlNLFNTxywENE6hkI9VPY6hrJ5A8dNTYE8wJ3kZEKerH354A9T8tUilEkJNkQFemrrRPUS9NUcdZUVEeJqd2wkJAJVx88keHkZJB45J5r0x059Ukqrv9ZMETRld5IjEQfHoV9eNpHwGPTXa6amiggESAsvclySWJ7kk9ydC36ZoHuBqZA7IJTKsIYqqueT2IyuSWAI4JJHc6U+NnWrjsebp7A6RyVNxo7nZ6V1qYQQ7SeRp4yP3co7qCQDubBBA4OdOZ3FSrHcPY+2tERI0CRqqqDkBRjGvXwYn3YxtY/pokQY1oQMjlzcDVvTlFVMXp1+qSlSpaFFKsD3DKRgg8HjB4HOlSy2A224hYjAYTO31e4fVyykuT5FLFsc9jgjOQG5A0x1l8RqQpBImx5RTI/bO1cyNuzjAAIHx9+MjJUerS3dQQ+JLQUExljo1TczxgFS+ByXAyVHYj0ycgGfGwszV7hqjDZrW1vlrJpKgzSVJUtxgEjdzwAM+bHAHb31LepfCp6cmXwVariDyFtuFDbm5z7LjHrn46uxyJLGkkbKyOoZWU5DA8gj8ND73GJTbhnziuiZR6HG4tx/dDadQA8gX77PLgZ5rZUzZ8KR4yIFcfu8jAYg45wc49Bx76IU8JghSKMllQYy2ST+OhXVyPN0pcoo94aSnZFKctk+XI+WdXLfLPJRQvXrHHUlfOAM7jn73wz3x6dteBHap5vVubUOIoI1HCAYwvYaVesq+poupLJLSwTVAhWUvHEATlwVU8kdgj8fHVm0xVdttcCJJ4rRRj7F3yr8dgSMr/T4a1rKqnqbrLUK8UjRiEBWcAqPMcFe+dxOpM2Zfx0PqbgJBvc559It0ufUVJIq0DRUQ2ukzQspCjkl224C+bOCcdiOdUrbY3vl2ut7SWVBU1kksLq4BCs5IP/btjXSr/RyydD3iELsdqGQkKDjOM4/89tC+jIohZRJTwbIZJJWROBhS5Kjt7EaFSxxR7ZlBsR8tETRWumjLfu0Cknj4c6XYOoXerrJ46aKRJZgkTNVxo7RLlVIU+hIdhk/x6YrTVRVFKpTACHayFgxXHocaG22jt1JYWrZqOmZZo3qpwIFJYPlyDnvwcY7ao7fARWyZLUdQU8dtqqhYpfrMVO8qUsmA8hA4CkEhstgeUnuO2iVGZWpIWqYxHO0a+IgOdrY5GfnnSnQdMR0DUMSvFDQT1UVSLf4X7iVQ0o2Pn3Cgjb2TTlzpim4LCvJmtJo/EhlTtvRlz37jGt9Zo4ES7l07VXC1mkt9VAJKNpKRo51Ox1LIxJxyDtxzj178k6udMtNbJZbNWSI89ORtcLgOjco4HoOdvzU6M058K81sRP7yOKo+ROYz/wDGD+Oq9/tMlatPV0LRpcKQkxeIBtmQ/eiY+gPBzzgqpwcEamfApX47j1yntR1JLUfq809vIIRD41OSePDZjlR7bW4x6Bl+OqHWlbcqCipKqy0kdXWLUbY4nbaMsjLu/AE62gucEwobgu4Faj6pIH+8pdthU49RIEB+R1avrun7PMZGUrY2dcgeQgqT/iGtxOTj+WxMdaa4sWet6unuFMnVCUVPR537aYEmR9w2hjggKAw4zklR350Y6ku9db62OGjk2oYgxHh7jnc3/QaIX5P/AE5ceD/qkhwDg528fLVXpWNbnZo62pnSveV2InkUZKg4UcfADPxzo0B2TAuxqWJKfCEgZIHYaGm0x1c/iVAY5Chl9H2ncuffB0w7Q3B7HWCERNgEfM6nycfs1wEJXUgngUWqsRoyweBwUGMnKnAGuUdL1l0tvSdHPGEmXw3i8CokWLJVyrASnCqyjPlb7w+6eCNdfrfLBtGdpZEOB7sNJH0eMVh6utkmcUl3qNofkbXB2/qpP46oK0OsYKqzA3QfU1HDcLuKg1ayTQLUyE0xxkIBgBckng+nOONdAqINvSzUzZwKDYwPBGIwP8tV5rLQyApJSxSGRY4wTGPVyMdu2B+uppanHTMTyHa01PFFuZeA8m1BnHpubn20mqoRpIPoga59QNW9SWKKkpS0QaWrd5JCo4TbgEAqxxIeM/lq/YurrVeq801DVQy/Y+IEVx4gZWKspXPP8JBGQQeOBnW/WtPNJZ4TRD7dJ0jiBXJAf7NsfEKxPzGe2knrH6NXmkS49Nv9SqljBlCyECR8hQQR907Tzjj9dMJYE3qB8TV7nUqeaKpgjmhbdHIoZTjGQdbSOsUbSysFjRSzsTgKByT+WuNWKn+lGxRSw0tDJPADmMM0MyevIy2cH2z+WiTH6T+oGSKa20trhMbRvUZEYAbGSVLtkjbxgD54OmBiRBKC/IefqqoPUUskNLAbbTxrS1DlwJFnYeIPNnaFwQOcc5GRxpl/bNGyyqPGMyIx8AxMGbA7DjB/A6QemLQOletZ7NLVSVRrIEnMsuB4jMGJOP70bfnroCWihigIggFOcsQacmPzNkliAQCcnPPrpasxciawUVcEz0qfsOulQrJNVI9WZIwdrPjeNvPbIAHy+eqF5u73tQLfRVG5CDJuYK3hhldyFPmyREwAx3x2yNSUnTt+t7w0lvqLfBbkXbM80ktTJIMbcAHGwADgZPLHv6zWgRU3V9fS0qkRERLKNpAO2E49gTlO/wATpWLGy2G+413UgVGcxrU05i3eSZCpYezDGf10J6LoYrf0paqWJt6x065Yj17n9c6v2j7CjSBhzSu0K4/lU+T/AAbdR2MH6gYlQoIaieIA+yysAfxGDqojyI/ktxjdz7a3wD31gGO2vdFFjUr1naIfzyD9Ax/yGk7pVHo/pI6upWGEqUgqU/Lk/nnTjP5quBP5Y3fv8VA/qdKFxH7O+le1VB3bLnbpKXA7F08wz+WNAd3GD/I3uS1VHt7+OuTxjyozc/nqtaY4ntaU7hXjR5acq/IIWRlwQfhjUsWHmVs/+7K2OeceTVKoschrKmpt10qKNqk7pYmVZYt2BlgDgq3A7NjPcHSnQsprcJSAaMqdP1sdyZFhkdoad3ZI5WLSRDGxUck+/in14A0wuAc557aHWe3Cj8R2qaiplb7LxJmHKrx90AKOS3YaJkZ03GD1HaLyV3sTFUAcDGvdZrNHUyIn0kSvbLr0/d4YtxNQaWTAyQrMrg/hsb/iPvp6HIHtjI+WlD6WYmfoqomjLK9PUQShlPKjxApP+LRfpGtlrenKJ6ht9RGngzP/ADunlLfjgH8dAAO8Nh8R/IXmkSCB5pTiNFLMfgOTpas3jf6Q1hnZizyBx5g20eHINo9sMT/XRm7MfASMLuLtnbjhgpBwfmdo/wB7VakgMd+kB8xWEZf3IUAk/Pcf10Ln5ATVHxMIRII6moA7uUYn442/0UaqU1bHb6quiqHjjDT+JGDxlSic/nu1Yw0d3zyRPTk5+KN/mJP00CvPSluutxlq6okyNgYKq2ABgAbgcD4DjQZ8wxLZFzcahj7GfWHgazWfPVAitSupBrpTg5SJF/Mk+3wGlb6QlNPPYblGMNRXGJiwHO0uoYf8JI00U+JJ6wMOA6oR7+RT/wDbQXr+kkqukq9IF+1jgZowO4KqSMfHKjQn2GPDCtFkyRZ4H24IPf8AeYH9NXi20biOAP0xoXZqqKvprbWwDEVTR+Kvzba358nRCp/1WU+vht/TXhqeO5lMpWni3fe25PzPJ/rqTWfD241mtGoJ3M1ms1mtmQT1bSmt6Yu1KACZaOVVyM87SQfwIB0N6A3U9rNG4XgLPFhgfK6gkH4g/oRpmkQSRshGQylT+IxoFZbPNZ6WmjlqDP4DiNJWOWeIjYAT6H7hPxXS2vsCI1SOhBhGZWluK9iAyBR7YBYn8yn5ahgkx1DUxgj9378jAj//AEdSrgXBiAQHlIOf4j4SEf8AKdYtGqX+Sr2KS9KEDEHjB7foNe37MH3ckrRtkpJ+B4c2GJ/ldSh/Upq0Y43JLZB7arXVHe3VSxnD+C20+xAzn8xqKe6xJMyIhkIxu2jsSM4/Ig/jrMr41H/TUFVdh8NwY1r6gpc/s2/iVQRsjuVOJdg/vqVYn4sTqWB+qS5WaGzKgPDrLLk+/l2/P10a16NJ+Q+4y/5KFmWfbVvUzJLI9SctHGUHlVUwASf5ffU12j8S2VS7dxEZYL745x+PbXtu/wBUQk5LM7En1Jck6sqA7sp7EgH8dPT9YBPyip9F87S9FUUMmPEpXkpzj2Vsrj/dZdNE+PDIPqQP1Gk/6M8pHeoQTsStJAPpxj+gGnCf7qf31/5hoh+tzPuSazWazRTDuZrNZrNemTNVqyWNo5KcSJ45QsqZ545Bx+GrOqclFF9dFblvEXBxngkA4OvTRuD7hWpHKlVSZqElKtlSCqFT5iT6Ao2OM9howKiIx7t6gYBOSBjPb89Ldw6coYqIzZldoRIqLIQygAkgYx/sj/w6uw9L22ClkpQsrx7FiJd8syq4YAn5gaAH0iGwEM+WePCkMki4BB4II/76D9MUa09lpjGTIZUWWR37lmUE5+Xb8NTN09QvWLUyGRnIUNuIIcYC88c8KNQ9HUscHT1KkeQvmPp7nUnMxq4AaMxErdT/2Q=="/>
          <p:cNvSpPr>
            <a:spLocks noChangeAspect="1" noChangeArrowheads="1"/>
          </p:cNvSpPr>
          <p:nvPr/>
        </p:nvSpPr>
        <p:spPr bwMode="auto">
          <a:xfrm>
            <a:off x="63500" y="-493713"/>
            <a:ext cx="800100" cy="100012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45062" name="Picture 6" descr="http://t3.gstatic.com/images?q=tbn:ANd9GcS7-FCSvuYIPb8NQQRbgJhynlsLPfIal_CVCcKtYK_LYesZufRH"/>
          <p:cNvPicPr>
            <a:picLocks noChangeAspect="1" noChangeArrowheads="1"/>
          </p:cNvPicPr>
          <p:nvPr/>
        </p:nvPicPr>
        <p:blipFill>
          <a:blip r:embed="rId2" cstate="print"/>
          <a:srcRect/>
          <a:stretch>
            <a:fillRect/>
          </a:stretch>
        </p:blipFill>
        <p:spPr bwMode="auto">
          <a:xfrm>
            <a:off x="6156176" y="1700808"/>
            <a:ext cx="2592288" cy="2664296"/>
          </a:xfrm>
          <a:prstGeom prst="rect">
            <a:avLst/>
          </a:prstGeom>
          <a:noFill/>
        </p:spPr>
      </p:pic>
      <p:sp>
        <p:nvSpPr>
          <p:cNvPr id="8" name="7 Rectángulo"/>
          <p:cNvSpPr/>
          <p:nvPr/>
        </p:nvSpPr>
        <p:spPr>
          <a:xfrm>
            <a:off x="6012160" y="4581128"/>
            <a:ext cx="2880320" cy="1754326"/>
          </a:xfrm>
          <a:prstGeom prst="rect">
            <a:avLst/>
          </a:prstGeom>
          <a:solidFill>
            <a:srgbClr val="FFC000"/>
          </a:solidFill>
        </p:spPr>
        <p:txBody>
          <a:bodyPr wrap="square">
            <a:spAutoFit/>
          </a:bodyPr>
          <a:lstStyle/>
          <a:p>
            <a:pPr algn="ctr"/>
            <a:r>
              <a:rPr lang="es-CO" dirty="0" smtClean="0"/>
              <a:t>“Estos, aunque pertenecían a la congregación de Israel, se rebelaron contra Moisés y Aarón, se amotinaron contra el Eterno. Cayo fuego del cielo y los consumió”.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4" fill="hold" nodeType="clickEffect">
                                  <p:stCondLst>
                                    <p:cond delay="0"/>
                                  </p:stCondLst>
                                  <p:childTnLst>
                                    <p:set>
                                      <p:cBhvr>
                                        <p:cTn id="13" dur="1" fill="hold">
                                          <p:stCondLst>
                                            <p:cond delay="0"/>
                                          </p:stCondLst>
                                        </p:cTn>
                                        <p:tgtEl>
                                          <p:spTgt spid="45062"/>
                                        </p:tgtEl>
                                        <p:attrNameLst>
                                          <p:attrName>style.visibility</p:attrName>
                                        </p:attrNameLst>
                                      </p:cBhvr>
                                      <p:to>
                                        <p:strVal val="visible"/>
                                      </p:to>
                                    </p:set>
                                    <p:animEffect transition="in" filter="wheel(4)">
                                      <p:cBhvr>
                                        <p:cTn id="14" dur="2000"/>
                                        <p:tgtEl>
                                          <p:spTgt spid="45062"/>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grpId="0" nodeType="clickEffect">
                                  <p:stCondLst>
                                    <p:cond delay="0"/>
                                  </p:stCondLst>
                                  <p:childTnLst>
                                    <p:set>
                                      <p:cBhvr>
                                        <p:cTn id="18" dur="1" fill="hold">
                                          <p:stCondLst>
                                            <p:cond delay="0"/>
                                          </p:stCondLst>
                                        </p:cTn>
                                        <p:tgtEl>
                                          <p:spTgt spid="3">
                                            <p:bg/>
                                          </p:spTgt>
                                        </p:tgtEl>
                                        <p:attrNameLst>
                                          <p:attrName>style.visibility</p:attrName>
                                        </p:attrNameLst>
                                      </p:cBhvr>
                                      <p:to>
                                        <p:strVal val="visible"/>
                                      </p:to>
                                    </p:set>
                                    <p:animEffect transition="in" filter="wheel(4)">
                                      <p:cBhvr>
                                        <p:cTn id="19" dur="2000"/>
                                        <p:tgtEl>
                                          <p:spTgt spid="3">
                                            <p:bg/>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4" fill="hold" grpId="0"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wheel(4)">
                                      <p:cBhvr>
                                        <p:cTn id="24" dur="2000"/>
                                        <p:tgtEl>
                                          <p:spTgt spid="3">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4"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wheel(4)">
                                      <p:cBhvr>
                                        <p:cTn id="29" dur="20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1" presetClass="entr" presetSubtype="4"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heel(4)">
                                      <p:cBhvr>
                                        <p:cTn id="3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uiExpand="1" build="p"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266928" cy="6192688"/>
          </a:xfrm>
          <a:blipFill>
            <a:blip r:embed="rId2" cstate="print"/>
            <a:tile tx="0" ty="0" sx="100000" sy="100000" flip="none" algn="tl"/>
          </a:blipFill>
        </p:spPr>
        <p:txBody>
          <a:bodyPr>
            <a:normAutofit fontScale="92500" lnSpcReduction="10000"/>
          </a:bodyPr>
          <a:lstStyle/>
          <a:p>
            <a:pPr algn="ctr">
              <a:buNone/>
            </a:pPr>
            <a:r>
              <a:rPr lang="es-CO" sz="3600" dirty="0" smtClean="0"/>
              <a:t>El Señor viene pronto. En cada iglesia debe haber un proceso de purificación y de zarandeo.</a:t>
            </a:r>
          </a:p>
          <a:p>
            <a:pPr algn="ctr">
              <a:buNone/>
            </a:pPr>
            <a:endParaRPr lang="es-CO" sz="3600" dirty="0" smtClean="0"/>
          </a:p>
          <a:p>
            <a:pPr algn="ctr">
              <a:buNone/>
            </a:pPr>
            <a:r>
              <a:rPr lang="es-CO" sz="3600" dirty="0" smtClean="0">
                <a:solidFill>
                  <a:srgbClr val="FF0000"/>
                </a:solidFill>
              </a:rPr>
              <a:t>¿Porqué razón debe haber un zarandeo?</a:t>
            </a:r>
          </a:p>
          <a:p>
            <a:pPr algn="ctr">
              <a:buNone/>
            </a:pPr>
            <a:endParaRPr lang="es-CO" sz="3600" dirty="0" smtClean="0"/>
          </a:p>
          <a:p>
            <a:pPr algn="ctr">
              <a:buNone/>
            </a:pPr>
            <a:r>
              <a:rPr lang="es-CO" sz="3600" dirty="0" smtClean="0"/>
              <a:t> Porque entre nosotros hay hombres impíos que no aman la verdad ni honran a Dios. </a:t>
            </a:r>
            <a:r>
              <a:rPr lang="es-CO" sz="3600" dirty="0" smtClean="0">
                <a:solidFill>
                  <a:srgbClr val="FF0000"/>
                </a:solidFill>
              </a:rPr>
              <a:t>RH Marzo 19, 1895.  </a:t>
            </a:r>
          </a:p>
          <a:p>
            <a:endParaRPr lang="es-CO" dirty="0" smtClean="0"/>
          </a:p>
          <a:p>
            <a:endParaRPr lang="es-CO" dirty="0"/>
          </a:p>
        </p:txBody>
      </p:sp>
      <p:pic>
        <p:nvPicPr>
          <p:cNvPr id="47108" name="Picture 4" descr="http://t0.gstatic.com/images?q=tbn:ANd9GcRLlLllxl1iXLmCNvcp_X7NCwnBV-SdyxrufgsahQDvUlioWQ2SBg"/>
          <p:cNvPicPr>
            <a:picLocks noChangeAspect="1" noChangeArrowheads="1"/>
          </p:cNvPicPr>
          <p:nvPr/>
        </p:nvPicPr>
        <p:blipFill>
          <a:blip r:embed="rId3" cstate="print"/>
          <a:srcRect/>
          <a:stretch>
            <a:fillRect/>
          </a:stretch>
        </p:blipFill>
        <p:spPr bwMode="auto">
          <a:xfrm>
            <a:off x="5868144" y="692696"/>
            <a:ext cx="3275856" cy="3047976"/>
          </a:xfrm>
          <a:prstGeom prst="rect">
            <a:avLst/>
          </a:prstGeom>
          <a:noFill/>
        </p:spPr>
      </p:pic>
      <p:pic>
        <p:nvPicPr>
          <p:cNvPr id="6" name="Picture 4" descr="http://t3.gstatic.com/images?q=tbn:ANd9GcQhzbAmHekcFV6qGE3kefUbW6FhhbtqdaeMCaBYVaucgz8Z3Zkp"/>
          <p:cNvPicPr>
            <a:picLocks noChangeAspect="1" noChangeArrowheads="1"/>
          </p:cNvPicPr>
          <p:nvPr/>
        </p:nvPicPr>
        <p:blipFill>
          <a:blip r:embed="rId4" cstate="print"/>
          <a:srcRect/>
          <a:stretch>
            <a:fillRect/>
          </a:stretch>
        </p:blipFill>
        <p:spPr bwMode="auto">
          <a:xfrm>
            <a:off x="6012160" y="4077072"/>
            <a:ext cx="2835399" cy="21031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7108"/>
                                        </p:tgtEl>
                                        <p:attrNameLst>
                                          <p:attrName>style.visibility</p:attrName>
                                        </p:attrNameLst>
                                      </p:cBhvr>
                                      <p:to>
                                        <p:strVal val="visible"/>
                                      </p:to>
                                    </p:set>
                                    <p:animEffect transition="in" filter="blinds(horizontal)">
                                      <p:cBhvr>
                                        <p:cTn id="7" dur="500"/>
                                        <p:tgtEl>
                                          <p:spTgt spid="4710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4)">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4)">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4"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wheel(4)">
                                      <p:cBhvr>
                                        <p:cTn id="29" dur="20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5" presetClass="entr" presetSubtype="0"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 calcmode="lin" valueType="num">
                                      <p:cBhvr>
                                        <p:cTn id="34"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35"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640960" cy="1143000"/>
          </a:xfrm>
          <a:solidFill>
            <a:srgbClr val="FFC000"/>
          </a:solidFill>
        </p:spPr>
        <p:txBody>
          <a:bodyPr>
            <a:normAutofit fontScale="90000"/>
          </a:bodyPr>
          <a:lstStyle/>
          <a:p>
            <a:r>
              <a:rPr lang="es-CO" b="1" dirty="0" smtClean="0">
                <a:latin typeface="Agency FB" pitchFamily="34" charset="0"/>
              </a:rPr>
              <a:t>¿Qué medios utiliza Satanás para destruir su fe en estos últimos días? </a:t>
            </a:r>
            <a:endParaRPr lang="es-CO" b="1" dirty="0">
              <a:latin typeface="Agency FB" pitchFamily="34" charset="0"/>
            </a:endParaRPr>
          </a:p>
        </p:txBody>
      </p:sp>
      <p:sp>
        <p:nvSpPr>
          <p:cNvPr id="3" name="2 Marcador de contenido"/>
          <p:cNvSpPr>
            <a:spLocks noGrp="1"/>
          </p:cNvSpPr>
          <p:nvPr>
            <p:ph idx="1"/>
          </p:nvPr>
        </p:nvSpPr>
        <p:spPr>
          <a:xfrm>
            <a:off x="457200" y="1600200"/>
            <a:ext cx="5266928" cy="4525963"/>
          </a:xfrm>
          <a:solidFill>
            <a:schemeClr val="accent2">
              <a:lumMod val="40000"/>
              <a:lumOff val="60000"/>
            </a:schemeClr>
          </a:solidFill>
        </p:spPr>
        <p:txBody>
          <a:bodyPr>
            <a:normAutofit fontScale="92500"/>
          </a:bodyPr>
          <a:lstStyle/>
          <a:p>
            <a:pPr>
              <a:buNone/>
            </a:pPr>
            <a:r>
              <a:rPr lang="es-CO" dirty="0" smtClean="0"/>
              <a:t>            </a:t>
            </a:r>
            <a:r>
              <a:rPr lang="es-CO" dirty="0" smtClean="0">
                <a:solidFill>
                  <a:srgbClr val="FF0000"/>
                </a:solidFill>
              </a:rPr>
              <a:t> Números 25:1-3.</a:t>
            </a:r>
          </a:p>
          <a:p>
            <a:pPr algn="ctr">
              <a:buNone/>
            </a:pPr>
            <a:r>
              <a:rPr lang="es-ES" dirty="0" smtClean="0"/>
              <a:t>   Y reposó Israel en Sitim, y el pueblo empezó á fornicar con las hijas de Moab: Las cuales llamaron al pueblo á los sacrificios de sus dioses: </a:t>
            </a:r>
            <a:r>
              <a:rPr lang="es-ES" dirty="0" smtClean="0">
                <a:solidFill>
                  <a:srgbClr val="0070C0"/>
                </a:solidFill>
              </a:rPr>
              <a:t>y el pueblo comió, é inclinóse á sus dioses. Y allegóse el pueblo á Baal-peor;</a:t>
            </a:r>
          </a:p>
          <a:p>
            <a:pPr>
              <a:buNone/>
            </a:pPr>
            <a:endParaRPr lang="es-CO" dirty="0"/>
          </a:p>
        </p:txBody>
      </p:sp>
      <p:pic>
        <p:nvPicPr>
          <p:cNvPr id="4098" name="Picture 2" descr="http://t3.gstatic.com/images?q=tbn:ANd9GcQWFuiOdTEOsOCZfCwiuzNFeGP2ZzJAVwfwiBZtY-rZdfQ1R5FF"/>
          <p:cNvPicPr>
            <a:picLocks noChangeAspect="1" noChangeArrowheads="1"/>
          </p:cNvPicPr>
          <p:nvPr/>
        </p:nvPicPr>
        <p:blipFill>
          <a:blip r:embed="rId2" cstate="print"/>
          <a:srcRect/>
          <a:stretch>
            <a:fillRect/>
          </a:stretch>
        </p:blipFill>
        <p:spPr bwMode="auto">
          <a:xfrm>
            <a:off x="6012160" y="2060848"/>
            <a:ext cx="2880320" cy="36724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heel(4)">
                                      <p:cBhvr>
                                        <p:cTn id="7" dur="20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4)">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4)">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heel(4)">
                                      <p:cBhvr>
                                        <p:cTn id="2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3672408" cy="6120679"/>
          </a:xfrm>
          <a:solidFill>
            <a:schemeClr val="accent1">
              <a:lumMod val="20000"/>
              <a:lumOff val="80000"/>
            </a:schemeClr>
          </a:solidFill>
        </p:spPr>
        <p:txBody>
          <a:bodyPr>
            <a:normAutofit/>
          </a:bodyPr>
          <a:lstStyle/>
          <a:p>
            <a:pPr algn="ctr">
              <a:buNone/>
            </a:pPr>
            <a:r>
              <a:rPr lang="es-CO" dirty="0" smtClean="0"/>
              <a:t>    La historia se repite, note que el pueblo de Israel ya divisaba la tierra de Canaán, el desierto quedaba atrás, faltaba solamente cruzar el Jordán y ya estaban en la tierra prometida.</a:t>
            </a:r>
          </a:p>
        </p:txBody>
      </p:sp>
      <p:pic>
        <p:nvPicPr>
          <p:cNvPr id="3074" name="Picture 2" descr="http://t3.gstatic.com/images?q=tbn:ANd9GcQzar8oQ-vIShk-Wsu7YOjqKRfep1yXg_7PsticLRlVbTbyqKgj"/>
          <p:cNvPicPr>
            <a:picLocks noChangeAspect="1" noChangeArrowheads="1"/>
          </p:cNvPicPr>
          <p:nvPr/>
        </p:nvPicPr>
        <p:blipFill>
          <a:blip r:embed="rId2" cstate="print"/>
          <a:srcRect/>
          <a:stretch>
            <a:fillRect/>
          </a:stretch>
        </p:blipFill>
        <p:spPr bwMode="auto">
          <a:xfrm>
            <a:off x="3923928" y="404664"/>
            <a:ext cx="4896544" cy="5400600"/>
          </a:xfrm>
          <a:prstGeom prst="rect">
            <a:avLst/>
          </a:prstGeom>
          <a:noFill/>
        </p:spPr>
      </p:pic>
      <p:sp>
        <p:nvSpPr>
          <p:cNvPr id="6" name="5 Flecha izquierda"/>
          <p:cNvSpPr/>
          <p:nvPr/>
        </p:nvSpPr>
        <p:spPr>
          <a:xfrm rot="20312461">
            <a:off x="7991904" y="505216"/>
            <a:ext cx="1148433" cy="708520"/>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6 Rectángulo"/>
          <p:cNvSpPr/>
          <p:nvPr/>
        </p:nvSpPr>
        <p:spPr>
          <a:xfrm>
            <a:off x="3995936" y="5949280"/>
            <a:ext cx="5148064" cy="461665"/>
          </a:xfrm>
          <a:prstGeom prst="rect">
            <a:avLst/>
          </a:prstGeom>
          <a:solidFill>
            <a:srgbClr val="FFFF00"/>
          </a:solidFill>
        </p:spPr>
        <p:txBody>
          <a:bodyPr wrap="square">
            <a:spAutoFit/>
          </a:bodyPr>
          <a:lstStyle/>
          <a:p>
            <a:r>
              <a:rPr lang="es-CO" sz="2400" b="1" dirty="0" smtClean="0"/>
              <a:t>¿Cuánto territorio ha recorrido usted?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074"/>
                                        </p:tgtEl>
                                        <p:attrNameLst>
                                          <p:attrName>style.visibility</p:attrName>
                                        </p:attrNameLst>
                                      </p:cBhvr>
                                      <p:to>
                                        <p:strVal val="visible"/>
                                      </p:to>
                                    </p:set>
                                    <p:anim to="" calcmode="lin" valueType="num">
                                      <p:cBhvr>
                                        <p:cTn id="17" dur="1" fill="hold"/>
                                        <p:tgtEl>
                                          <p:spTgt spid="307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1000" fill="hold"/>
                                        <p:tgtEl>
                                          <p:spTgt spid="6"/>
                                        </p:tgtEl>
                                        <p:attrNameLst>
                                          <p:attrName>ppt_w</p:attrName>
                                        </p:attrNameLst>
                                      </p:cBhvr>
                                      <p:tavLst>
                                        <p:tav tm="0">
                                          <p:val>
                                            <p:strVal val="#ppt_w*0.70"/>
                                          </p:val>
                                        </p:tav>
                                        <p:tav tm="100000">
                                          <p:val>
                                            <p:strVal val="#ppt_w"/>
                                          </p:val>
                                        </p:tav>
                                      </p:tavLst>
                                    </p:anim>
                                    <p:anim calcmode="lin" valueType="num">
                                      <p:cBhvr>
                                        <p:cTn id="23" dur="1000" fill="hold"/>
                                        <p:tgtEl>
                                          <p:spTgt spid="6"/>
                                        </p:tgtEl>
                                        <p:attrNameLst>
                                          <p:attrName>ppt_h</p:attrName>
                                        </p:attrNameLst>
                                      </p:cBhvr>
                                      <p:tavLst>
                                        <p:tav tm="0">
                                          <p:val>
                                            <p:strVal val="#ppt_h"/>
                                          </p:val>
                                        </p:tav>
                                        <p:tav tm="100000">
                                          <p:val>
                                            <p:strVal val="#ppt_h"/>
                                          </p:val>
                                        </p:tav>
                                      </p:tavLst>
                                    </p:anim>
                                    <p:animEffect transition="in" filter="fade">
                                      <p:cBhvr>
                                        <p:cTn id="24" dur="10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24136"/>
          </a:xfrm>
        </p:spPr>
        <p:txBody>
          <a:bodyPr>
            <a:normAutofit/>
          </a:bodyPr>
          <a:lstStyle/>
          <a:p>
            <a:pPr algn="ctr">
              <a:buNone/>
            </a:pPr>
            <a:r>
              <a:rPr lang="es-CO" dirty="0" smtClean="0"/>
              <a:t>   </a:t>
            </a:r>
            <a:r>
              <a:rPr lang="es-CO" sz="3600" b="1" dirty="0" smtClean="0">
                <a:solidFill>
                  <a:srgbClr val="FF0000"/>
                </a:solidFill>
                <a:latin typeface="Agency FB" pitchFamily="34" charset="0"/>
              </a:rPr>
              <a:t>¿Qué se inventaron los paganos para atraer la atención de los que iban rumbo a Canaán?</a:t>
            </a:r>
          </a:p>
        </p:txBody>
      </p:sp>
      <p:sp>
        <p:nvSpPr>
          <p:cNvPr id="4" name="3 Rectángulo"/>
          <p:cNvSpPr/>
          <p:nvPr/>
        </p:nvSpPr>
        <p:spPr>
          <a:xfrm>
            <a:off x="0" y="1988840"/>
            <a:ext cx="5292080" cy="4832092"/>
          </a:xfrm>
          <a:prstGeom prst="rect">
            <a:avLst/>
          </a:prstGeom>
          <a:gradFill>
            <a:gsLst>
              <a:gs pos="61000">
                <a:srgbClr val="FBEAC7"/>
              </a:gs>
              <a:gs pos="17999">
                <a:srgbClr val="FEE7F2"/>
              </a:gs>
              <a:gs pos="36000">
                <a:srgbClr val="FAC77D"/>
              </a:gs>
              <a:gs pos="61000">
                <a:srgbClr val="FBA97D"/>
              </a:gs>
              <a:gs pos="82001">
                <a:srgbClr val="FBD49C"/>
              </a:gs>
              <a:gs pos="100000">
                <a:srgbClr val="FEE7F2"/>
              </a:gs>
            </a:gsLst>
            <a:lin ang="5400000" scaled="0"/>
          </a:gradFill>
        </p:spPr>
        <p:txBody>
          <a:bodyPr wrap="square">
            <a:spAutoFit/>
          </a:bodyPr>
          <a:lstStyle/>
          <a:p>
            <a:pPr algn="ctr">
              <a:buNone/>
            </a:pPr>
            <a:r>
              <a:rPr lang="es-CO" sz="2800" dirty="0" smtClean="0"/>
              <a:t>Una fiesta, un día de reposo, un carnaval a sus dioses, y los israelitas atraídos por las hermosas Moabitas, se dejaron seducir,</a:t>
            </a:r>
          </a:p>
          <a:p>
            <a:pPr algn="ctr">
              <a:buNone/>
            </a:pPr>
            <a:r>
              <a:rPr lang="es-CO" sz="2800" dirty="0" smtClean="0"/>
              <a:t> </a:t>
            </a:r>
          </a:p>
          <a:p>
            <a:pPr algn="ctr">
              <a:buNone/>
            </a:pPr>
            <a:r>
              <a:rPr lang="es-CO" sz="2800" dirty="0" smtClean="0"/>
              <a:t>y “cuando los hijos de Dios vieron que  las hijas de los hombres eran hermosas, tomaron por esposas las que más agradaban ” </a:t>
            </a:r>
            <a:r>
              <a:rPr lang="es-CO" sz="2800" dirty="0" smtClean="0">
                <a:solidFill>
                  <a:srgbClr val="FF0000"/>
                </a:solidFill>
              </a:rPr>
              <a:t>(Gén.6:2)</a:t>
            </a:r>
            <a:r>
              <a:rPr lang="es-CO" sz="2800" dirty="0" smtClean="0"/>
              <a:t>. Es decir: se olvidaron la de vida cristiana. </a:t>
            </a:r>
            <a:endParaRPr lang="es-CO" sz="2800" dirty="0"/>
          </a:p>
        </p:txBody>
      </p:sp>
      <p:pic>
        <p:nvPicPr>
          <p:cNvPr id="52226" name="Picture 2" descr="http://t3.gstatic.com/images?q=tbn:ANd9GcQwG8uBc8s9Do0kmYNBcTFEk_5lZ2I0lmUiGXmKnRE06Kh0cOgB"/>
          <p:cNvPicPr>
            <a:picLocks noChangeAspect="1" noChangeArrowheads="1"/>
          </p:cNvPicPr>
          <p:nvPr/>
        </p:nvPicPr>
        <p:blipFill>
          <a:blip r:embed="rId2" cstate="print"/>
          <a:srcRect/>
          <a:stretch>
            <a:fillRect/>
          </a:stretch>
        </p:blipFill>
        <p:spPr bwMode="auto">
          <a:xfrm>
            <a:off x="5508104" y="4509120"/>
            <a:ext cx="1743075" cy="1971303"/>
          </a:xfrm>
          <a:prstGeom prst="rect">
            <a:avLst/>
          </a:prstGeom>
          <a:noFill/>
        </p:spPr>
      </p:pic>
      <p:pic>
        <p:nvPicPr>
          <p:cNvPr id="52228" name="Picture 4" descr="http://t0.gstatic.com/images?q=tbn:ANd9GcRY2mH5VWbw5cWEl1X0tc05z17ZnnrrCp8RMTKk493Z85a4FoKdJA"/>
          <p:cNvPicPr>
            <a:picLocks noChangeAspect="1" noChangeArrowheads="1"/>
          </p:cNvPicPr>
          <p:nvPr/>
        </p:nvPicPr>
        <p:blipFill>
          <a:blip r:embed="rId3" cstate="print"/>
          <a:srcRect/>
          <a:stretch>
            <a:fillRect/>
          </a:stretch>
        </p:blipFill>
        <p:spPr bwMode="auto">
          <a:xfrm>
            <a:off x="7380312" y="4509120"/>
            <a:ext cx="1541909" cy="1994546"/>
          </a:xfrm>
          <a:prstGeom prst="rect">
            <a:avLst/>
          </a:prstGeom>
          <a:noFill/>
        </p:spPr>
      </p:pic>
      <p:pic>
        <p:nvPicPr>
          <p:cNvPr id="52230" name="Picture 6" descr="http://images03.olx.com.co/ui/10/17/63/1292885363_148411463_2-Fotos-de--Globos-helio-sonido-luces-fiestas-tematicas-banquete-fotografia.jpg"/>
          <p:cNvPicPr>
            <a:picLocks noChangeAspect="1" noChangeArrowheads="1"/>
          </p:cNvPicPr>
          <p:nvPr/>
        </p:nvPicPr>
        <p:blipFill>
          <a:blip r:embed="rId4" cstate="print"/>
          <a:srcRect/>
          <a:stretch>
            <a:fillRect/>
          </a:stretch>
        </p:blipFill>
        <p:spPr bwMode="auto">
          <a:xfrm>
            <a:off x="5652120" y="2060848"/>
            <a:ext cx="3168352" cy="22322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52230"/>
                                        </p:tgtEl>
                                        <p:attrNameLst>
                                          <p:attrName>style.visibility</p:attrName>
                                        </p:attrNameLst>
                                      </p:cBhvr>
                                      <p:to>
                                        <p:strVal val="visible"/>
                                      </p:to>
                                    </p:set>
                                    <p:anim calcmode="lin" valueType="num">
                                      <p:cBhvr>
                                        <p:cTn id="12" dur="1000" fill="hold"/>
                                        <p:tgtEl>
                                          <p:spTgt spid="52230"/>
                                        </p:tgtEl>
                                        <p:attrNameLst>
                                          <p:attrName>ppt_w</p:attrName>
                                        </p:attrNameLst>
                                      </p:cBhvr>
                                      <p:tavLst>
                                        <p:tav tm="0">
                                          <p:val>
                                            <p:strVal val="#ppt_w*0.70"/>
                                          </p:val>
                                        </p:tav>
                                        <p:tav tm="100000">
                                          <p:val>
                                            <p:strVal val="#ppt_w"/>
                                          </p:val>
                                        </p:tav>
                                      </p:tavLst>
                                    </p:anim>
                                    <p:anim calcmode="lin" valueType="num">
                                      <p:cBhvr>
                                        <p:cTn id="13" dur="1000" fill="hold"/>
                                        <p:tgtEl>
                                          <p:spTgt spid="52230"/>
                                        </p:tgtEl>
                                        <p:attrNameLst>
                                          <p:attrName>ppt_h</p:attrName>
                                        </p:attrNameLst>
                                      </p:cBhvr>
                                      <p:tavLst>
                                        <p:tav tm="0">
                                          <p:val>
                                            <p:strVal val="#ppt_h"/>
                                          </p:val>
                                        </p:tav>
                                        <p:tav tm="100000">
                                          <p:val>
                                            <p:strVal val="#ppt_h"/>
                                          </p:val>
                                        </p:tav>
                                      </p:tavLst>
                                    </p:anim>
                                    <p:animEffect transition="in" filter="fade">
                                      <p:cBhvr>
                                        <p:cTn id="14" dur="1000"/>
                                        <p:tgtEl>
                                          <p:spTgt spid="52230"/>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4">
                                            <p:bg/>
                                          </p:spTgt>
                                        </p:tgtEl>
                                        <p:attrNameLst>
                                          <p:attrName>style.visibility</p:attrName>
                                        </p:attrNameLst>
                                      </p:cBhvr>
                                      <p:to>
                                        <p:strVal val="visible"/>
                                      </p:to>
                                    </p:set>
                                    <p:anim calcmode="lin" valueType="num">
                                      <p:cBhvr>
                                        <p:cTn id="19" dur="1000" fill="hold"/>
                                        <p:tgtEl>
                                          <p:spTgt spid="4">
                                            <p:bg/>
                                          </p:spTgt>
                                        </p:tgtEl>
                                        <p:attrNameLst>
                                          <p:attrName>ppt_w</p:attrName>
                                        </p:attrNameLst>
                                      </p:cBhvr>
                                      <p:tavLst>
                                        <p:tav tm="0">
                                          <p:val>
                                            <p:strVal val="#ppt_w*0.70"/>
                                          </p:val>
                                        </p:tav>
                                        <p:tav tm="100000">
                                          <p:val>
                                            <p:strVal val="#ppt_w"/>
                                          </p:val>
                                        </p:tav>
                                      </p:tavLst>
                                    </p:anim>
                                    <p:anim calcmode="lin" valueType="num">
                                      <p:cBhvr>
                                        <p:cTn id="20" dur="1000" fill="hold"/>
                                        <p:tgtEl>
                                          <p:spTgt spid="4">
                                            <p:bg/>
                                          </p:spTgt>
                                        </p:tgtEl>
                                        <p:attrNameLst>
                                          <p:attrName>ppt_h</p:attrName>
                                        </p:attrNameLst>
                                      </p:cBhvr>
                                      <p:tavLst>
                                        <p:tav tm="0">
                                          <p:val>
                                            <p:strVal val="#ppt_h"/>
                                          </p:val>
                                        </p:tav>
                                        <p:tav tm="100000">
                                          <p:val>
                                            <p:strVal val="#ppt_h"/>
                                          </p:val>
                                        </p:tav>
                                      </p:tavLst>
                                    </p:anim>
                                    <p:animEffect transition="in" filter="fade">
                                      <p:cBhvr>
                                        <p:cTn id="21" dur="1000"/>
                                        <p:tgtEl>
                                          <p:spTgt spid="4">
                                            <p:bg/>
                                          </p:spTgt>
                                        </p:tgtEl>
                                      </p:cBhvr>
                                    </p:animEffect>
                                  </p:childTnLst>
                                </p:cTn>
                              </p:par>
                              <p:par>
                                <p:cTn id="22" presetID="55" presetClass="entr" presetSubtype="0" fill="hold" grpId="0" nodeType="withEffect">
                                  <p:stCondLst>
                                    <p:cond delay="0"/>
                                  </p:stCondLst>
                                  <p:childTnLst>
                                    <p:set>
                                      <p:cBhvr>
                                        <p:cTn id="23" dur="1" fill="hold">
                                          <p:stCondLst>
                                            <p:cond delay="0"/>
                                          </p:stCondLst>
                                        </p:cTn>
                                        <p:tgtEl>
                                          <p:spTgt spid="4">
                                            <p:txEl>
                                              <p:pRg st="0" end="0"/>
                                            </p:txEl>
                                          </p:spTgt>
                                        </p:tgtEl>
                                        <p:attrNameLst>
                                          <p:attrName>style.visibility</p:attrName>
                                        </p:attrNameLst>
                                      </p:cBhvr>
                                      <p:to>
                                        <p:strVal val="visible"/>
                                      </p:to>
                                    </p:set>
                                    <p:anim calcmode="lin" valueType="num">
                                      <p:cBhvr>
                                        <p:cTn id="24" dur="1000" fill="hold"/>
                                        <p:tgtEl>
                                          <p:spTgt spid="4">
                                            <p:txEl>
                                              <p:pRg st="0" end="0"/>
                                            </p:txEl>
                                          </p:spTgt>
                                        </p:tgtEl>
                                        <p:attrNameLst>
                                          <p:attrName>ppt_w</p:attrName>
                                        </p:attrNameLst>
                                      </p:cBhvr>
                                      <p:tavLst>
                                        <p:tav tm="0">
                                          <p:val>
                                            <p:strVal val="#ppt_w*0.70"/>
                                          </p:val>
                                        </p:tav>
                                        <p:tav tm="100000">
                                          <p:val>
                                            <p:strVal val="#ppt_w"/>
                                          </p:val>
                                        </p:tav>
                                      </p:tavLst>
                                    </p:anim>
                                    <p:anim calcmode="lin" valueType="num">
                                      <p:cBhvr>
                                        <p:cTn id="25" dur="1000" fill="hold"/>
                                        <p:tgtEl>
                                          <p:spTgt spid="4">
                                            <p:txEl>
                                              <p:pRg st="0" end="0"/>
                                            </p:txEl>
                                          </p:spTgt>
                                        </p:tgtEl>
                                        <p:attrNameLst>
                                          <p:attrName>ppt_h</p:attrName>
                                        </p:attrNameLst>
                                      </p:cBhvr>
                                      <p:tavLst>
                                        <p:tav tm="0">
                                          <p:val>
                                            <p:strVal val="#ppt_h"/>
                                          </p:val>
                                        </p:tav>
                                        <p:tav tm="100000">
                                          <p:val>
                                            <p:strVal val="#ppt_h"/>
                                          </p:val>
                                        </p:tav>
                                      </p:tavLst>
                                    </p:anim>
                                    <p:animEffect transition="in" filter="fade">
                                      <p:cBhvr>
                                        <p:cTn id="26" dur="1000"/>
                                        <p:tgtEl>
                                          <p:spTgt spid="4">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nodeType="clickEffect">
                                  <p:stCondLst>
                                    <p:cond delay="0"/>
                                  </p:stCondLst>
                                  <p:childTnLst>
                                    <p:set>
                                      <p:cBhvr>
                                        <p:cTn id="30" dur="1" fill="hold">
                                          <p:stCondLst>
                                            <p:cond delay="0"/>
                                          </p:stCondLst>
                                        </p:cTn>
                                        <p:tgtEl>
                                          <p:spTgt spid="52226"/>
                                        </p:tgtEl>
                                        <p:attrNameLst>
                                          <p:attrName>style.visibility</p:attrName>
                                        </p:attrNameLst>
                                      </p:cBhvr>
                                      <p:to>
                                        <p:strVal val="visible"/>
                                      </p:to>
                                    </p:set>
                                    <p:anim to="" calcmode="lin" valueType="num">
                                      <p:cBhvr>
                                        <p:cTn id="31" dur="1" fill="hold"/>
                                        <p:tgtEl>
                                          <p:spTgt spid="52226"/>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24" presetClass="entr" presetSubtype="0" fill="hold" nodeType="clickEffect">
                                  <p:stCondLst>
                                    <p:cond delay="0"/>
                                  </p:stCondLst>
                                  <p:childTnLst>
                                    <p:set>
                                      <p:cBhvr>
                                        <p:cTn id="35" dur="1" fill="hold">
                                          <p:stCondLst>
                                            <p:cond delay="0"/>
                                          </p:stCondLst>
                                        </p:cTn>
                                        <p:tgtEl>
                                          <p:spTgt spid="52228"/>
                                        </p:tgtEl>
                                        <p:attrNameLst>
                                          <p:attrName>style.visibility</p:attrName>
                                        </p:attrNameLst>
                                      </p:cBhvr>
                                      <p:to>
                                        <p:strVal val="visible"/>
                                      </p:to>
                                    </p:set>
                                    <p:anim to="" calcmode="lin" valueType="num">
                                      <p:cBhvr>
                                        <p:cTn id="36" dur="1" fill="hold"/>
                                        <p:tgtEl>
                                          <p:spTgt spid="52228"/>
                                        </p:tgtEl>
                                        <p:attrNameLst>
                                          <p:attrName/>
                                        </p:attrNameLst>
                                      </p:cBhvr>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nodeType="clickEffect">
                                  <p:stCondLst>
                                    <p:cond delay="0"/>
                                  </p:stCondLst>
                                  <p:childTnLst>
                                    <p:set>
                                      <p:cBhvr>
                                        <p:cTn id="40" dur="1" fill="hold">
                                          <p:stCondLst>
                                            <p:cond delay="0"/>
                                          </p:stCondLst>
                                        </p:cTn>
                                        <p:tgtEl>
                                          <p:spTgt spid="4">
                                            <p:txEl>
                                              <p:pRg st="2" end="2"/>
                                            </p:txEl>
                                          </p:spTgt>
                                        </p:tgtEl>
                                        <p:attrNameLst>
                                          <p:attrName>style.visibility</p:attrName>
                                        </p:attrNameLst>
                                      </p:cBhvr>
                                      <p:to>
                                        <p:strVal val="visible"/>
                                      </p:to>
                                    </p:set>
                                    <p:anim to="" calcmode="lin" valueType="num">
                                      <p:cBhvr>
                                        <p:cTn id="41" dur="1" fill="hold"/>
                                        <p:tgtEl>
                                          <p:spTgt spid="4">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uiExpand="1" build="allAtOnce"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508104" cy="6453336"/>
          </a:xfrm>
          <a:blipFill>
            <a:blip r:embed="rId2" cstate="print"/>
            <a:tile tx="0" ty="0" sx="100000" sy="100000" flip="none" algn="tl"/>
          </a:blipFill>
        </p:spPr>
        <p:txBody>
          <a:bodyPr>
            <a:normAutofit fontScale="92500"/>
          </a:bodyPr>
          <a:lstStyle/>
          <a:p>
            <a:pPr algn="ctr">
              <a:buNone/>
            </a:pPr>
            <a:r>
              <a:rPr lang="es-CO" sz="3900" dirty="0" smtClean="0"/>
              <a:t>  De la misma forma hoy, los carnavales, fiestas patronales, y feriados por doquier, hacen que muchos adventistas participen con la mirada, el </a:t>
            </a:r>
            <a:r>
              <a:rPr lang="es-CO" sz="3900" b="1" u="sng" dirty="0" smtClean="0">
                <a:solidFill>
                  <a:srgbClr val="FF0000"/>
                </a:solidFill>
                <a:latin typeface="Agency FB" pitchFamily="34" charset="0"/>
              </a:rPr>
              <a:t>ruido desbordante </a:t>
            </a:r>
            <a:r>
              <a:rPr lang="es-CO" sz="3900" dirty="0" smtClean="0"/>
              <a:t>, que sean atraídos a estás fiestas mundanas, y después dicen: “yo no vuelvo a la iglesia”. </a:t>
            </a:r>
            <a:r>
              <a:rPr lang="es-CO" dirty="0" smtClean="0"/>
              <a:t>                           </a:t>
            </a:r>
            <a:endParaRPr lang="es-CO" dirty="0"/>
          </a:p>
        </p:txBody>
      </p:sp>
      <p:pic>
        <p:nvPicPr>
          <p:cNvPr id="2050" name="Picture 2" descr="http://t1.gstatic.com/images?q=tbn:ANd9GcQgH1B07sHRiV-Nj_EUItHGF74MxxBB41KNJZs0qed9jrEtSkodzA"/>
          <p:cNvPicPr>
            <a:picLocks noChangeAspect="1" noChangeArrowheads="1"/>
          </p:cNvPicPr>
          <p:nvPr/>
        </p:nvPicPr>
        <p:blipFill>
          <a:blip r:embed="rId3" cstate="print"/>
          <a:srcRect/>
          <a:stretch>
            <a:fillRect/>
          </a:stretch>
        </p:blipFill>
        <p:spPr bwMode="auto">
          <a:xfrm>
            <a:off x="5580112" y="332656"/>
            <a:ext cx="3240360" cy="3456384"/>
          </a:xfrm>
          <a:prstGeom prst="rect">
            <a:avLst/>
          </a:prstGeom>
          <a:noFill/>
        </p:spPr>
      </p:pic>
      <p:pic>
        <p:nvPicPr>
          <p:cNvPr id="2052" name="Picture 4" descr="http://t1.gstatic.com/images?q=tbn:ANd9GcQduGOL-GKoDhGMf1DR3miDW7zwlYGsLjEVfWr42g-qPchcysc"/>
          <p:cNvPicPr>
            <a:picLocks noChangeAspect="1" noChangeArrowheads="1"/>
          </p:cNvPicPr>
          <p:nvPr/>
        </p:nvPicPr>
        <p:blipFill>
          <a:blip r:embed="rId4" cstate="print"/>
          <a:srcRect/>
          <a:stretch>
            <a:fillRect/>
          </a:stretch>
        </p:blipFill>
        <p:spPr bwMode="auto">
          <a:xfrm>
            <a:off x="5652120" y="3861048"/>
            <a:ext cx="1440160" cy="2304256"/>
          </a:xfrm>
          <a:prstGeom prst="rect">
            <a:avLst/>
          </a:prstGeom>
          <a:noFill/>
        </p:spPr>
      </p:pic>
      <p:pic>
        <p:nvPicPr>
          <p:cNvPr id="2054" name="Picture 6" descr="http://t1.gstatic.com/images?q=tbn:ANd9GcSR6rQ252iO5_ejAJDEjKlc2OUYSjzQwl5SJ_F-a9ZA4RhRN32T"/>
          <p:cNvPicPr>
            <a:picLocks noChangeAspect="1" noChangeArrowheads="1"/>
          </p:cNvPicPr>
          <p:nvPr/>
        </p:nvPicPr>
        <p:blipFill>
          <a:blip r:embed="rId5" cstate="print"/>
          <a:srcRect/>
          <a:stretch>
            <a:fillRect/>
          </a:stretch>
        </p:blipFill>
        <p:spPr bwMode="auto">
          <a:xfrm>
            <a:off x="7236296" y="3861048"/>
            <a:ext cx="1656184" cy="23042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strVal val="#ppt_w*0.70"/>
                                          </p:val>
                                        </p:tav>
                                        <p:tav tm="100000">
                                          <p:val>
                                            <p:strVal val="#ppt_w"/>
                                          </p:val>
                                        </p:tav>
                                      </p:tavLst>
                                    </p:anim>
                                    <p:anim calcmode="lin" valueType="num">
                                      <p:cBhvr>
                                        <p:cTn id="8" dur="1000" fill="hold"/>
                                        <p:tgtEl>
                                          <p:spTgt spid="3">
                                            <p:bg/>
                                          </p:spTgt>
                                        </p:tgtEl>
                                        <p:attrNameLst>
                                          <p:attrName>ppt_h</p:attrName>
                                        </p:attrNameLst>
                                      </p:cBhvr>
                                      <p:tavLst>
                                        <p:tav tm="0">
                                          <p:val>
                                            <p:strVal val="#ppt_h"/>
                                          </p:val>
                                        </p:tav>
                                        <p:tav tm="100000">
                                          <p:val>
                                            <p:strVal val="#ppt_h"/>
                                          </p:val>
                                        </p:tav>
                                      </p:tavLst>
                                    </p:anim>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872207"/>
          </a:xfrm>
        </p:spPr>
        <p:txBody>
          <a:bodyPr>
            <a:normAutofit lnSpcReduction="10000"/>
          </a:bodyPr>
          <a:lstStyle/>
          <a:p>
            <a:pPr>
              <a:buNone/>
            </a:pPr>
            <a:r>
              <a:rPr lang="es-CO" dirty="0" smtClean="0"/>
              <a:t> </a:t>
            </a:r>
            <a:r>
              <a:rPr lang="es-CO" sz="3600" b="1" dirty="0" smtClean="0">
                <a:solidFill>
                  <a:srgbClr val="FF0000"/>
                </a:solidFill>
              </a:rPr>
              <a:t>¿Porqué sucede esto con los adventistas?</a:t>
            </a:r>
          </a:p>
          <a:p>
            <a:pPr>
              <a:buNone/>
            </a:pPr>
            <a:r>
              <a:rPr lang="es-CO" sz="3600" b="1" dirty="0" smtClean="0">
                <a:solidFill>
                  <a:srgbClr val="FF0000"/>
                </a:solidFill>
              </a:rPr>
              <a:t>                      ¿Cuál es la causa?</a:t>
            </a:r>
          </a:p>
          <a:p>
            <a:pPr>
              <a:buNone/>
            </a:pPr>
            <a:r>
              <a:rPr lang="es-CO" sz="3600" b="1" dirty="0" smtClean="0">
                <a:solidFill>
                  <a:srgbClr val="FF0000"/>
                </a:solidFill>
              </a:rPr>
              <a:t>           ¿De qué se alimenta su mente?</a:t>
            </a:r>
            <a:endParaRPr lang="es-CO" b="1" dirty="0" smtClean="0">
              <a:solidFill>
                <a:srgbClr val="FF0000"/>
              </a:solidFill>
            </a:endParaRPr>
          </a:p>
        </p:txBody>
      </p:sp>
      <p:sp>
        <p:nvSpPr>
          <p:cNvPr id="4" name="3 Rectángulo"/>
          <p:cNvSpPr/>
          <p:nvPr/>
        </p:nvSpPr>
        <p:spPr>
          <a:xfrm>
            <a:off x="323528" y="2492896"/>
            <a:ext cx="5328592" cy="2092881"/>
          </a:xfrm>
          <a:prstGeom prst="rect">
            <a:avLst/>
          </a:prstGeom>
        </p:spPr>
        <p:txBody>
          <a:bodyPr wrap="square">
            <a:spAutoFit/>
          </a:bodyPr>
          <a:lstStyle/>
          <a:p>
            <a:pPr algn="ctr">
              <a:buNone/>
            </a:pPr>
            <a:r>
              <a:rPr lang="es-CO" sz="2800" dirty="0" smtClean="0"/>
              <a:t>Si tu propósito es llegar al reino de los cielos, debes alimentar tu mente con las cosas de arriba, no con las cosas de la tierra, pasajeras.</a:t>
            </a:r>
          </a:p>
          <a:p>
            <a:pPr>
              <a:buNone/>
            </a:pPr>
            <a:endParaRPr lang="es-CO" dirty="0" smtClean="0"/>
          </a:p>
        </p:txBody>
      </p:sp>
      <p:sp>
        <p:nvSpPr>
          <p:cNvPr id="5" name="4 Rectángulo"/>
          <p:cNvSpPr/>
          <p:nvPr/>
        </p:nvSpPr>
        <p:spPr>
          <a:xfrm>
            <a:off x="323528" y="5085184"/>
            <a:ext cx="8496944" cy="1384995"/>
          </a:xfrm>
          <a:prstGeom prst="rect">
            <a:avLst/>
          </a:prstGeom>
          <a:solidFill>
            <a:schemeClr val="accent5">
              <a:lumMod val="60000"/>
              <a:lumOff val="40000"/>
            </a:schemeClr>
          </a:solidFill>
        </p:spPr>
        <p:txBody>
          <a:bodyPr wrap="square">
            <a:spAutoFit/>
          </a:bodyPr>
          <a:lstStyle/>
          <a:p>
            <a:pPr algn="ctr">
              <a:buNone/>
            </a:pPr>
            <a:r>
              <a:rPr lang="es-CO" sz="2800" dirty="0" smtClean="0"/>
              <a:t>Recuerda que Dios no llevará a su reino a nadie que no quiera entrar en él. A ninguno que no se esfuerce por no participar de lo terrenal.</a:t>
            </a:r>
            <a:endParaRPr lang="es-CO" sz="2800" dirty="0"/>
          </a:p>
        </p:txBody>
      </p:sp>
      <p:pic>
        <p:nvPicPr>
          <p:cNvPr id="27650" name="Picture 2" descr="http://t3.gstatic.com/images?q=tbn:ANd9GcT8iKdRz6UkZREfzyhJkdBEgk4jtplVO63GeiRfcrUzv32GnNj4"/>
          <p:cNvPicPr>
            <a:picLocks noChangeAspect="1" noChangeArrowheads="1"/>
          </p:cNvPicPr>
          <p:nvPr/>
        </p:nvPicPr>
        <p:blipFill>
          <a:blip r:embed="rId2" cstate="print"/>
          <a:srcRect/>
          <a:stretch>
            <a:fillRect/>
          </a:stretch>
        </p:blipFill>
        <p:spPr bwMode="auto">
          <a:xfrm>
            <a:off x="5652120" y="2420888"/>
            <a:ext cx="2952328" cy="220178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4)">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27650"/>
                                        </p:tgtEl>
                                        <p:attrNameLst>
                                          <p:attrName>style.visibility</p:attrName>
                                        </p:attrNameLst>
                                      </p:cBhvr>
                                      <p:to>
                                        <p:strVal val="visible"/>
                                      </p:to>
                                    </p:set>
                                    <p:animEffect transition="in" filter="wheel(4)">
                                      <p:cBhvr>
                                        <p:cTn id="22" dur="2000"/>
                                        <p:tgtEl>
                                          <p:spTgt spid="27650"/>
                                        </p:tgtEl>
                                      </p:cBhvr>
                                    </p:animEffect>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to="" calcmode="lin" valueType="num">
                                      <p:cBhvr>
                                        <p:cTn id="27" dur="1" fill="hold"/>
                                        <p:tgtEl>
                                          <p:spTgt spid="4"/>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heel(4)">
                                      <p:cBhvr>
                                        <p:cTn id="3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20000"/>
              <a:lumOff val="80000"/>
            </a:schemeClr>
          </a:solidFill>
        </p:spPr>
        <p:txBody>
          <a:bodyPr>
            <a:normAutofit fontScale="90000"/>
          </a:bodyPr>
          <a:lstStyle/>
          <a:p>
            <a:r>
              <a:rPr lang="es-CO" dirty="0" smtClean="0"/>
              <a:t/>
            </a:r>
            <a:br>
              <a:rPr lang="es-CO" dirty="0" smtClean="0"/>
            </a:br>
            <a:r>
              <a:rPr lang="es-CO" sz="4900" b="1" dirty="0" smtClean="0">
                <a:latin typeface="Agency FB" pitchFamily="34" charset="0"/>
              </a:rPr>
              <a:t>¿Cuál fue el resultado de esta infidelidad’</a:t>
            </a:r>
            <a:br>
              <a:rPr lang="es-CO" sz="4900" b="1" dirty="0" smtClean="0">
                <a:latin typeface="Agency FB" pitchFamily="34" charset="0"/>
              </a:rPr>
            </a:br>
            <a:endParaRPr lang="es-CO" b="1" dirty="0">
              <a:latin typeface="Agency FB" pitchFamily="34" charset="0"/>
            </a:endParaRPr>
          </a:p>
        </p:txBody>
      </p:sp>
      <p:sp>
        <p:nvSpPr>
          <p:cNvPr id="3" name="2 Marcador de contenido"/>
          <p:cNvSpPr>
            <a:spLocks noGrp="1"/>
          </p:cNvSpPr>
          <p:nvPr>
            <p:ph idx="1"/>
          </p:nvPr>
        </p:nvSpPr>
        <p:spPr>
          <a:xfrm>
            <a:off x="0" y="1600200"/>
            <a:ext cx="8686800" cy="5257800"/>
          </a:xfrm>
          <a:blipFill>
            <a:blip r:embed="rId2" cstate="print"/>
            <a:tile tx="0" ty="0" sx="100000" sy="100000" flip="none" algn="tl"/>
          </a:blipFill>
        </p:spPr>
        <p:txBody>
          <a:bodyPr>
            <a:normAutofit fontScale="92500" lnSpcReduction="20000"/>
          </a:bodyPr>
          <a:lstStyle/>
          <a:p>
            <a:pPr algn="ctr">
              <a:buNone/>
            </a:pPr>
            <a:r>
              <a:rPr lang="es-CO" dirty="0" smtClean="0"/>
              <a:t>     </a:t>
            </a:r>
            <a:r>
              <a:rPr lang="es-CO" dirty="0" smtClean="0">
                <a:solidFill>
                  <a:srgbClr val="FF0000"/>
                </a:solidFill>
              </a:rPr>
              <a:t>Números 25:3,4,9</a:t>
            </a:r>
            <a:r>
              <a:rPr lang="es-CO" dirty="0" smtClean="0"/>
              <a:t>. “</a:t>
            </a:r>
            <a:r>
              <a:rPr lang="es-ES" dirty="0" smtClean="0">
                <a:solidFill>
                  <a:srgbClr val="0070C0"/>
                </a:solidFill>
              </a:rPr>
              <a:t>Y el furor de Jehová se encendió contra Israel”</a:t>
            </a:r>
            <a:r>
              <a:rPr lang="es-ES" dirty="0" smtClean="0"/>
              <a:t>. Y Jehová dijo á Moisés: Toma todos los príncipes del pueblo, y</a:t>
            </a:r>
            <a:r>
              <a:rPr lang="es-ES" u="sng" dirty="0" smtClean="0">
                <a:solidFill>
                  <a:srgbClr val="0070C0"/>
                </a:solidFill>
              </a:rPr>
              <a:t> ahórcalos </a:t>
            </a:r>
            <a:r>
              <a:rPr lang="es-ES" dirty="0" smtClean="0"/>
              <a:t>á Jehová delante del sol; Y </a:t>
            </a:r>
            <a:r>
              <a:rPr lang="es-ES" u="sng" dirty="0" smtClean="0">
                <a:solidFill>
                  <a:srgbClr val="0070C0"/>
                </a:solidFill>
              </a:rPr>
              <a:t>murieron de aquella mortandad veinte y cuatro mil</a:t>
            </a:r>
            <a:r>
              <a:rPr lang="es-ES" dirty="0" smtClean="0"/>
              <a:t>”.</a:t>
            </a:r>
          </a:p>
          <a:p>
            <a:endParaRPr lang="es-ES" dirty="0" smtClean="0"/>
          </a:p>
          <a:p>
            <a:pPr algn="ctr">
              <a:buNone/>
            </a:pPr>
            <a:r>
              <a:rPr lang="es-ES" dirty="0" smtClean="0"/>
              <a:t>    Hoy es necesario que cada uno de nosotros digamos como dijo Josué: </a:t>
            </a:r>
            <a:r>
              <a:rPr lang="es-CO" dirty="0" smtClean="0"/>
              <a:t>“</a:t>
            </a:r>
            <a:r>
              <a:rPr lang="es-CO" u="sng" dirty="0" smtClean="0">
                <a:solidFill>
                  <a:srgbClr val="0070C0"/>
                </a:solidFill>
              </a:rPr>
              <a:t>Y si mal os parece servir a Jehová, escogeos hoy a quién sirváis; pero </a:t>
            </a:r>
            <a:r>
              <a:rPr lang="es-CO" i="1" u="sng" dirty="0" smtClean="0">
                <a:solidFill>
                  <a:srgbClr val="0070C0"/>
                </a:solidFill>
              </a:rPr>
              <a:t>yo y mi casa serviremos a Jehová</a:t>
            </a:r>
            <a:r>
              <a:rPr lang="es-CO" dirty="0" smtClean="0"/>
              <a:t>” </a:t>
            </a:r>
            <a:r>
              <a:rPr lang="es-CO" dirty="0" smtClean="0">
                <a:solidFill>
                  <a:srgbClr val="FF0000"/>
                </a:solidFill>
              </a:rPr>
              <a:t>(Jos.24: 15) </a:t>
            </a:r>
            <a:r>
              <a:rPr lang="es-CO" dirty="0" smtClean="0"/>
              <a:t>. Dios no va a llevar al cielo al que no quiera ir, a quien no se esfuerza por entrar en él, al que no se esfuerza por rechazar el mal. </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20000"/>
              <a:lumOff val="80000"/>
            </a:schemeClr>
          </a:solidFill>
        </p:spPr>
        <p:txBody>
          <a:bodyPr>
            <a:normAutofit/>
          </a:bodyPr>
          <a:lstStyle/>
          <a:p>
            <a:r>
              <a:rPr lang="es-CO" dirty="0" smtClean="0">
                <a:latin typeface="Harlow Solid Italic" pitchFamily="82" charset="0"/>
              </a:rPr>
              <a:t>¿Cuándo es el tiempo del zarandeo?</a:t>
            </a:r>
            <a:endParaRPr lang="es-CO" dirty="0">
              <a:latin typeface="Harlow Solid Italic" pitchFamily="82" charset="0"/>
            </a:endParaRPr>
          </a:p>
        </p:txBody>
      </p:sp>
      <p:sp>
        <p:nvSpPr>
          <p:cNvPr id="3" name="2 Marcador de contenido"/>
          <p:cNvSpPr>
            <a:spLocks noGrp="1"/>
          </p:cNvSpPr>
          <p:nvPr>
            <p:ph idx="1"/>
          </p:nvPr>
        </p:nvSpPr>
        <p:spPr>
          <a:xfrm>
            <a:off x="457200" y="1600200"/>
            <a:ext cx="5410944" cy="3340968"/>
          </a:xfrm>
          <a:solidFill>
            <a:schemeClr val="bg1"/>
          </a:solidFill>
        </p:spPr>
        <p:txBody>
          <a:bodyPr>
            <a:noAutofit/>
          </a:bodyPr>
          <a:lstStyle/>
          <a:p>
            <a:pPr algn="ctr"/>
            <a:r>
              <a:rPr lang="es-CO" sz="3600" dirty="0" smtClean="0"/>
              <a:t>Estamos en el tiempo del zarandeo, en el tiempo en que todo lo que puede ser sacudido será sacudido. </a:t>
            </a:r>
          </a:p>
        </p:txBody>
      </p:sp>
      <p:sp>
        <p:nvSpPr>
          <p:cNvPr id="4" name="3 Rectángulo"/>
          <p:cNvSpPr/>
          <p:nvPr/>
        </p:nvSpPr>
        <p:spPr>
          <a:xfrm>
            <a:off x="251520" y="4509120"/>
            <a:ext cx="8496944" cy="2246769"/>
          </a:xfrm>
          <a:prstGeom prst="rect">
            <a:avLst/>
          </a:prstGeom>
          <a:solidFill>
            <a:srgbClr val="92D050"/>
          </a:solidFill>
        </p:spPr>
        <p:txBody>
          <a:bodyPr wrap="square">
            <a:spAutoFit/>
          </a:bodyPr>
          <a:lstStyle/>
          <a:p>
            <a:pPr algn="ctr"/>
            <a:r>
              <a:rPr lang="es-CO" sz="2800" dirty="0" smtClean="0"/>
              <a:t>El Señor no disculpará a los que conocen la verdad y no obedecen a sus órdenes en palabras y acciones.</a:t>
            </a:r>
            <a:r>
              <a:rPr lang="es-CO" sz="2800" dirty="0" smtClean="0">
                <a:solidFill>
                  <a:srgbClr val="FF0000"/>
                </a:solidFill>
              </a:rPr>
              <a:t>-2JT 547-548 (1900)</a:t>
            </a:r>
            <a:r>
              <a:rPr lang="es-CO" sz="2800" dirty="0" smtClean="0"/>
              <a:t>.  Nota: ¿Si esto fue dicho hace 111 años, qué se diría ahora cuando estamos tan cerca de la venida del Cristo?</a:t>
            </a:r>
          </a:p>
        </p:txBody>
      </p:sp>
      <p:pic>
        <p:nvPicPr>
          <p:cNvPr id="5" name="Picture 2" descr="http://t1.gstatic.com/images?q=tbn:ANd9GcRjsk8-UVs3CiZBe3rtaYVFITXP9G44kpMH98QfoPokmacAsWGt-2wKViWaow"/>
          <p:cNvPicPr>
            <a:picLocks noChangeAspect="1" noChangeArrowheads="1"/>
          </p:cNvPicPr>
          <p:nvPr/>
        </p:nvPicPr>
        <p:blipFill>
          <a:blip r:embed="rId2" cstate="print"/>
          <a:srcRect/>
          <a:stretch>
            <a:fillRect/>
          </a:stretch>
        </p:blipFill>
        <p:spPr bwMode="auto">
          <a:xfrm>
            <a:off x="5724128" y="1700808"/>
            <a:ext cx="3419872" cy="2664296"/>
          </a:xfrm>
          <a:prstGeom prst="rect">
            <a:avLst/>
          </a:prstGeom>
          <a:blipFill>
            <a:blip r:embed="rId3" cstate="print"/>
            <a:tile tx="0" ty="0" sx="100000" sy="100000" flip="none" algn="tl"/>
          </a:blip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linds(horizont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linds(horizont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
                                        <p:tgtEl>
                                          <p:spTgt spid="4"/>
                                        </p:tgtEl>
                                      </p:cBhvr>
                                    </p:animEffect>
                                    <p:anim calcmode="lin" valueType="num">
                                      <p:cBhvr>
                                        <p:cTn id="23" dur="400" fill="hold"/>
                                        <p:tgtEl>
                                          <p:spTgt spid="4"/>
                                        </p:tgtEl>
                                        <p:attrNameLst>
                                          <p:attrName>ppt_x</p:attrName>
                                        </p:attrNameLst>
                                      </p:cBhvr>
                                      <p:tavLst>
                                        <p:tav tm="0">
                                          <p:val>
                                            <p:strVal val="#ppt_x"/>
                                          </p:val>
                                        </p:tav>
                                        <p:tav tm="100000">
                                          <p:val>
                                            <p:strVal val="#ppt_x"/>
                                          </p:val>
                                        </p:tav>
                                      </p:tavLst>
                                    </p:anim>
                                    <p:anim calcmode="lin" valueType="num">
                                      <p:cBhvr>
                                        <p:cTn id="24" dur="400" fill="hold"/>
                                        <p:tgtEl>
                                          <p:spTgt spid="4"/>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20000"/>
              <a:lumOff val="80000"/>
            </a:schemeClr>
          </a:solidFill>
        </p:spPr>
        <p:txBody>
          <a:bodyPr>
            <a:normAutofit fontScale="90000"/>
          </a:bodyPr>
          <a:lstStyle/>
          <a:p>
            <a:r>
              <a:rPr lang="es-CO" dirty="0" smtClean="0">
                <a:latin typeface="Harlow Solid Italic" pitchFamily="82" charset="0"/>
              </a:rPr>
              <a:t>¿Qué función cumple la persecución como instrumento de Dios?</a:t>
            </a:r>
            <a:endParaRPr lang="es-CO" dirty="0">
              <a:latin typeface="Harlow Solid Italic" pitchFamily="82" charset="0"/>
            </a:endParaRPr>
          </a:p>
        </p:txBody>
      </p:sp>
      <p:sp>
        <p:nvSpPr>
          <p:cNvPr id="7" name="6 Marcador de contenido"/>
          <p:cNvSpPr>
            <a:spLocks noGrp="1"/>
          </p:cNvSpPr>
          <p:nvPr>
            <p:ph idx="1"/>
          </p:nvPr>
        </p:nvSpPr>
        <p:spPr>
          <a:xfrm>
            <a:off x="0" y="1600200"/>
            <a:ext cx="8686800" cy="748680"/>
          </a:xfrm>
        </p:spPr>
        <p:txBody>
          <a:bodyPr>
            <a:normAutofit/>
          </a:bodyPr>
          <a:lstStyle/>
          <a:p>
            <a:pPr>
              <a:buNone/>
            </a:pPr>
            <a:r>
              <a:rPr lang="es-CO" dirty="0" smtClean="0"/>
              <a:t>                 </a:t>
            </a:r>
            <a:r>
              <a:rPr lang="es-CO" b="1" u="sng" dirty="0" smtClean="0">
                <a:solidFill>
                  <a:srgbClr val="FF0000"/>
                </a:solidFill>
              </a:rPr>
              <a:t>La persecución purifica a la iglesia</a:t>
            </a:r>
            <a:r>
              <a:rPr lang="es-CO" sz="2000" dirty="0" smtClean="0"/>
              <a:t> </a:t>
            </a:r>
            <a:endParaRPr lang="es-CO" dirty="0" smtClean="0"/>
          </a:p>
          <a:p>
            <a:pPr>
              <a:buNone/>
            </a:pPr>
            <a:endParaRPr lang="es-CO" dirty="0" smtClean="0"/>
          </a:p>
          <a:p>
            <a:endParaRPr lang="es-CO" dirty="0"/>
          </a:p>
        </p:txBody>
      </p:sp>
      <p:sp>
        <p:nvSpPr>
          <p:cNvPr id="4" name="3 Rectángulo"/>
          <p:cNvSpPr/>
          <p:nvPr/>
        </p:nvSpPr>
        <p:spPr>
          <a:xfrm>
            <a:off x="395536" y="2420888"/>
            <a:ext cx="4752528" cy="4031873"/>
          </a:xfrm>
          <a:prstGeom prst="rect">
            <a:avLst/>
          </a:prstGeom>
          <a:solidFill>
            <a:schemeClr val="accent2">
              <a:lumMod val="40000"/>
              <a:lumOff val="60000"/>
            </a:schemeClr>
          </a:solidFill>
        </p:spPr>
        <p:txBody>
          <a:bodyPr wrap="square">
            <a:spAutoFit/>
          </a:bodyPr>
          <a:lstStyle/>
          <a:p>
            <a:pPr algn="ctr">
              <a:buNone/>
            </a:pPr>
            <a:r>
              <a:rPr lang="es-CO" sz="3200" dirty="0" smtClean="0"/>
              <a:t>La prosperidad contribuye a que ingresen en la iglesia multitudes que meramente profesan la religión.</a:t>
            </a:r>
          </a:p>
          <a:p>
            <a:pPr algn="ctr">
              <a:buNone/>
            </a:pPr>
            <a:endParaRPr lang="es-CO" sz="3200" dirty="0" smtClean="0"/>
          </a:p>
          <a:p>
            <a:pPr algn="ctr">
              <a:buNone/>
            </a:pPr>
            <a:r>
              <a:rPr lang="es-CO" sz="3200" dirty="0" smtClean="0"/>
              <a:t> La adversidad las elimina de la iglesia</a:t>
            </a:r>
            <a:r>
              <a:rPr lang="es-CO" sz="3200" dirty="0" smtClean="0">
                <a:solidFill>
                  <a:srgbClr val="FF0000"/>
                </a:solidFill>
              </a:rPr>
              <a:t>.-1JT 480 (1876). </a:t>
            </a:r>
          </a:p>
        </p:txBody>
      </p:sp>
      <p:pic>
        <p:nvPicPr>
          <p:cNvPr id="24578" name="Picture 2" descr="http://t3.gstatic.com/images?q=tbn:ANd9GcTlhLLCEaDErzN5Sr7Sa805yZd7UxdmpDhG1d9-BATiVevOhsVsIg"/>
          <p:cNvPicPr>
            <a:picLocks noChangeAspect="1" noChangeArrowheads="1"/>
          </p:cNvPicPr>
          <p:nvPr/>
        </p:nvPicPr>
        <p:blipFill>
          <a:blip r:embed="rId2" cstate="print"/>
          <a:srcRect/>
          <a:stretch>
            <a:fillRect/>
          </a:stretch>
        </p:blipFill>
        <p:spPr bwMode="auto">
          <a:xfrm>
            <a:off x="5148064" y="2348880"/>
            <a:ext cx="3384376" cy="2073399"/>
          </a:xfrm>
          <a:prstGeom prst="rect">
            <a:avLst/>
          </a:prstGeom>
          <a:noFill/>
        </p:spPr>
      </p:pic>
      <p:pic>
        <p:nvPicPr>
          <p:cNvPr id="24580" name="Picture 4" descr="http://t1.gstatic.com/images?q=tbn:ANd9GcQ_gho1pGs-tV1POloR7ievzVH3HZqxOAMQMjFo754LF3W2Ei1y"/>
          <p:cNvPicPr>
            <a:picLocks noChangeAspect="1" noChangeArrowheads="1"/>
          </p:cNvPicPr>
          <p:nvPr/>
        </p:nvPicPr>
        <p:blipFill>
          <a:blip r:embed="rId3" cstate="print"/>
          <a:srcRect/>
          <a:stretch>
            <a:fillRect/>
          </a:stretch>
        </p:blipFill>
        <p:spPr bwMode="auto">
          <a:xfrm>
            <a:off x="5148064" y="4581128"/>
            <a:ext cx="3312368" cy="18478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 to="" calcmode="lin" valueType="num">
                                      <p:cBhvr>
                                        <p:cTn id="12" dur="1" fill="hold"/>
                                        <p:tgtEl>
                                          <p:spTgt spid="7">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4578"/>
                                        </p:tgtEl>
                                        <p:attrNameLst>
                                          <p:attrName>style.visibility</p:attrName>
                                        </p:attrNameLst>
                                      </p:cBhvr>
                                      <p:to>
                                        <p:strVal val="visible"/>
                                      </p:to>
                                    </p:set>
                                    <p:anim to="" calcmode="lin" valueType="num">
                                      <p:cBhvr>
                                        <p:cTn id="17" dur="1" fill="hold"/>
                                        <p:tgtEl>
                                          <p:spTgt spid="2457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4">
                                            <p:bg/>
                                          </p:spTgt>
                                        </p:tgtEl>
                                        <p:attrNameLst>
                                          <p:attrName>style.visibility</p:attrName>
                                        </p:attrNameLst>
                                      </p:cBhvr>
                                      <p:to>
                                        <p:strVal val="visible"/>
                                      </p:to>
                                    </p:set>
                                    <p:animEffect transition="in" filter="wheel(4)">
                                      <p:cBhvr>
                                        <p:cTn id="22" dur="2000"/>
                                        <p:tgtEl>
                                          <p:spTgt spid="4">
                                            <p:bg/>
                                          </p:spTgt>
                                        </p:tgtEl>
                                      </p:cBhvr>
                                    </p:animEffect>
                                  </p:childTnLst>
                                </p:cTn>
                              </p:par>
                              <p:par>
                                <p:cTn id="23" presetID="21" presetClass="entr" presetSubtype="4" fill="hold" grpId="0" nodeType="with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Effect transition="in" filter="wheel(4)">
                                      <p:cBhvr>
                                        <p:cTn id="25" dur="2000"/>
                                        <p:tgtEl>
                                          <p:spTgt spid="4">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1" presetClass="entr" presetSubtype="4" fill="hold" nodeType="clickEffect">
                                  <p:stCondLst>
                                    <p:cond delay="0"/>
                                  </p:stCondLst>
                                  <p:childTnLst>
                                    <p:set>
                                      <p:cBhvr>
                                        <p:cTn id="29" dur="1" fill="hold">
                                          <p:stCondLst>
                                            <p:cond delay="0"/>
                                          </p:stCondLst>
                                        </p:cTn>
                                        <p:tgtEl>
                                          <p:spTgt spid="24580"/>
                                        </p:tgtEl>
                                        <p:attrNameLst>
                                          <p:attrName>style.visibility</p:attrName>
                                        </p:attrNameLst>
                                      </p:cBhvr>
                                      <p:to>
                                        <p:strVal val="visible"/>
                                      </p:to>
                                    </p:set>
                                    <p:animEffect transition="in" filter="wheel(4)">
                                      <p:cBhvr>
                                        <p:cTn id="30" dur="2000"/>
                                        <p:tgtEl>
                                          <p:spTgt spid="24580"/>
                                        </p:tgtEl>
                                      </p:cBhvr>
                                    </p:animEffect>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nodeType="clickEffect">
                                  <p:stCondLst>
                                    <p:cond delay="0"/>
                                  </p:stCondLst>
                                  <p:childTnLst>
                                    <p:set>
                                      <p:cBhvr>
                                        <p:cTn id="34" dur="1" fill="hold">
                                          <p:stCondLst>
                                            <p:cond delay="0"/>
                                          </p:stCondLst>
                                        </p:cTn>
                                        <p:tgtEl>
                                          <p:spTgt spid="4">
                                            <p:txEl>
                                              <p:pRg st="2" end="2"/>
                                            </p:txEl>
                                          </p:spTgt>
                                        </p:tgtEl>
                                        <p:attrNameLst>
                                          <p:attrName>style.visibility</p:attrName>
                                        </p:attrNameLst>
                                      </p:cBhvr>
                                      <p:to>
                                        <p:strVal val="visible"/>
                                      </p:to>
                                    </p:set>
                                    <p:anim to="" calcmode="lin" valueType="num">
                                      <p:cBhvr>
                                        <p:cTn id="35" dur="1" fill="hold"/>
                                        <p:tgtEl>
                                          <p:spTgt spid="4">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build="p"/>
      <p:bldP spid="4" grpId="0" uiExpand="1" build="allAtOnce"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5194920" cy="2952328"/>
          </a:xfrm>
        </p:spPr>
        <p:txBody>
          <a:bodyPr>
            <a:normAutofit fontScale="92500" lnSpcReduction="10000"/>
          </a:bodyPr>
          <a:lstStyle/>
          <a:p>
            <a:pPr>
              <a:buNone/>
            </a:pPr>
            <a:r>
              <a:rPr lang="es-CO" dirty="0" smtClean="0"/>
              <a:t>   </a:t>
            </a:r>
            <a:r>
              <a:rPr lang="es-CO" sz="4100" dirty="0" smtClean="0"/>
              <a:t>No está lejos el tiempo cuando cada alma será probada. Se nos presionará para aceptar la marca de la bestia.</a:t>
            </a:r>
          </a:p>
        </p:txBody>
      </p:sp>
      <p:pic>
        <p:nvPicPr>
          <p:cNvPr id="4" name="Picture 6" descr="http://t1.gstatic.com/images?q=tbn:ANd9GcS3Y1Ug4TXeDUc6jO8Mq5Bk616yKX5jgwPo2vsFKtsBMxmz45VjpQ"/>
          <p:cNvPicPr>
            <a:picLocks noChangeAspect="1" noChangeArrowheads="1"/>
          </p:cNvPicPr>
          <p:nvPr/>
        </p:nvPicPr>
        <p:blipFill>
          <a:blip r:embed="rId2" cstate="print"/>
          <a:srcRect/>
          <a:stretch>
            <a:fillRect/>
          </a:stretch>
        </p:blipFill>
        <p:spPr bwMode="auto">
          <a:xfrm>
            <a:off x="6300192" y="404664"/>
            <a:ext cx="2592288" cy="2736304"/>
          </a:xfrm>
          <a:prstGeom prst="rect">
            <a:avLst/>
          </a:prstGeom>
          <a:noFill/>
        </p:spPr>
      </p:pic>
      <p:sp>
        <p:nvSpPr>
          <p:cNvPr id="5" name="4 Rectángulo"/>
          <p:cNvSpPr/>
          <p:nvPr/>
        </p:nvSpPr>
        <p:spPr>
          <a:xfrm>
            <a:off x="0" y="3140968"/>
            <a:ext cx="6732240" cy="3539430"/>
          </a:xfrm>
          <a:prstGeom prst="rect">
            <a:avLst/>
          </a:prstGeom>
          <a:solidFill>
            <a:schemeClr val="accent2">
              <a:lumMod val="40000"/>
              <a:lumOff val="60000"/>
            </a:schemeClr>
          </a:solidFill>
        </p:spPr>
        <p:txBody>
          <a:bodyPr wrap="square">
            <a:spAutoFit/>
          </a:bodyPr>
          <a:lstStyle/>
          <a:p>
            <a:pPr algn="ctr">
              <a:buNone/>
            </a:pPr>
            <a:r>
              <a:rPr lang="es-CO" sz="3200" dirty="0" smtClean="0"/>
              <a:t>A aquellos que paso a paso hayan cedido a las demandas mundanales y se hayan conformado a las costumbres del mundo, no les resultará difícil ceder a las autoridades imperantes antes que someterse a la burla, los insultos, las amenazas de cárcel y la muerte. </a:t>
            </a:r>
          </a:p>
        </p:txBody>
      </p:sp>
      <p:sp>
        <p:nvSpPr>
          <p:cNvPr id="6" name="5 Flecha derecha"/>
          <p:cNvSpPr/>
          <p:nvPr/>
        </p:nvSpPr>
        <p:spPr>
          <a:xfrm rot="20852938">
            <a:off x="5369019" y="2281384"/>
            <a:ext cx="1300797" cy="5077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54274" name="Picture 2" descr="http://t1.gstatic.com/images?q=tbn:ANd9GcS0HeT9Rhmf84GfDrQQ5OC6QB-Cj96lU1ZMOkv2HBJmTIZwWCU3LQ"/>
          <p:cNvPicPr>
            <a:picLocks noChangeAspect="1" noChangeArrowheads="1"/>
          </p:cNvPicPr>
          <p:nvPr/>
        </p:nvPicPr>
        <p:blipFill>
          <a:blip r:embed="rId3" cstate="print"/>
          <a:srcRect/>
          <a:stretch>
            <a:fillRect/>
          </a:stretch>
        </p:blipFill>
        <p:spPr bwMode="auto">
          <a:xfrm>
            <a:off x="6732240" y="3573016"/>
            <a:ext cx="2160240" cy="29523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nodeType="clickEffect">
                                  <p:stCondLst>
                                    <p:cond delay="0"/>
                                  </p:stCondLst>
                                  <p:childTnLst>
                                    <p:set>
                                      <p:cBhvr>
                                        <p:cTn id="18" dur="1" fill="hold">
                                          <p:stCondLst>
                                            <p:cond delay="0"/>
                                          </p:stCondLst>
                                        </p:cTn>
                                        <p:tgtEl>
                                          <p:spTgt spid="54274"/>
                                        </p:tgtEl>
                                        <p:attrNameLst>
                                          <p:attrName>style.visibility</p:attrName>
                                        </p:attrNameLst>
                                      </p:cBhvr>
                                      <p:to>
                                        <p:strVal val="visible"/>
                                      </p:to>
                                    </p:set>
                                    <p:animEffect transition="in" filter="wheel(4)">
                                      <p:cBhvr>
                                        <p:cTn id="19" dur="2000"/>
                                        <p:tgtEl>
                                          <p:spTgt spid="54274"/>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heel(4)">
                                      <p:cBhvr>
                                        <p:cTn id="2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9"/>
            <a:ext cx="4968552" cy="5832648"/>
          </a:xfrm>
          <a:blipFill>
            <a:blip r:embed="rId2" cstate="print"/>
            <a:tile tx="0" ty="0" sx="100000" sy="100000" flip="none" algn="tl"/>
          </a:blipFill>
        </p:spPr>
        <p:txBody>
          <a:bodyPr>
            <a:normAutofit/>
          </a:bodyPr>
          <a:lstStyle/>
          <a:p>
            <a:pPr algn="ctr">
              <a:buNone/>
            </a:pPr>
            <a:r>
              <a:rPr lang="es-CO" sz="4000" dirty="0" smtClean="0"/>
              <a:t>   La contienda es entre </a:t>
            </a:r>
            <a:r>
              <a:rPr lang="es-CO" sz="4000" u="sng" dirty="0" smtClean="0"/>
              <a:t>los mandamientos de Dios y los de los hombres.</a:t>
            </a:r>
          </a:p>
          <a:p>
            <a:pPr>
              <a:buNone/>
            </a:pPr>
            <a:endParaRPr lang="es-CO" sz="4000" dirty="0" smtClean="0"/>
          </a:p>
          <a:p>
            <a:pPr algn="ctr">
              <a:buNone/>
            </a:pPr>
            <a:r>
              <a:rPr lang="es-CO" sz="4000" dirty="0" smtClean="0"/>
              <a:t>    En este tiempo, el oro será separado de la escoria </a:t>
            </a:r>
            <a:r>
              <a:rPr lang="es-CO" sz="4000" u="sng" dirty="0" smtClean="0"/>
              <a:t>en la iglesia.</a:t>
            </a:r>
            <a:r>
              <a:rPr lang="es-CO" sz="4000" dirty="0" smtClean="0">
                <a:solidFill>
                  <a:srgbClr val="FF0000"/>
                </a:solidFill>
              </a:rPr>
              <a:t>-5T 81 (1882). </a:t>
            </a:r>
          </a:p>
          <a:p>
            <a:endParaRPr lang="es-CO" dirty="0" smtClean="0"/>
          </a:p>
          <a:p>
            <a:endParaRPr lang="es-CO" dirty="0"/>
          </a:p>
        </p:txBody>
      </p:sp>
      <p:pic>
        <p:nvPicPr>
          <p:cNvPr id="5" name="Picture 2" descr="http://t1.gstatic.com/images?q=tbn:ANd9GcQJieC9ooN31YEUl2aq5lLAIiYQvZsqFy_CFYkm48dQZWE7SFpU"/>
          <p:cNvPicPr>
            <a:picLocks noChangeAspect="1" noChangeArrowheads="1"/>
          </p:cNvPicPr>
          <p:nvPr/>
        </p:nvPicPr>
        <p:blipFill>
          <a:blip r:embed="rId3" cstate="print"/>
          <a:srcRect/>
          <a:stretch>
            <a:fillRect/>
          </a:stretch>
        </p:blipFill>
        <p:spPr bwMode="auto">
          <a:xfrm>
            <a:off x="5292080" y="404664"/>
            <a:ext cx="1800200" cy="2304256"/>
          </a:xfrm>
          <a:prstGeom prst="rect">
            <a:avLst/>
          </a:prstGeom>
          <a:noFill/>
        </p:spPr>
      </p:pic>
      <p:pic>
        <p:nvPicPr>
          <p:cNvPr id="6" name="Picture 6" descr="http://t1.gstatic.com/images?q=tbn:ANd9GcS3Y1Ug4TXeDUc6jO8Mq5Bk616yKX5jgwPo2vsFKtsBMxmz45VjpQ"/>
          <p:cNvPicPr>
            <a:picLocks noChangeAspect="1" noChangeArrowheads="1"/>
          </p:cNvPicPr>
          <p:nvPr/>
        </p:nvPicPr>
        <p:blipFill>
          <a:blip r:embed="rId4" cstate="print"/>
          <a:srcRect/>
          <a:stretch>
            <a:fillRect/>
          </a:stretch>
        </p:blipFill>
        <p:spPr bwMode="auto">
          <a:xfrm>
            <a:off x="7164288" y="404664"/>
            <a:ext cx="1979712" cy="2232248"/>
          </a:xfrm>
          <a:prstGeom prst="rect">
            <a:avLst/>
          </a:prstGeom>
          <a:noFill/>
        </p:spPr>
      </p:pic>
      <p:pic>
        <p:nvPicPr>
          <p:cNvPr id="55298" name="Picture 2" descr="http://t3.gstatic.com/images?q=tbn:ANd9GcRxzp1N7gEvPjUvBojPRllojMiSSfXDCMyW3-2Jl5JLtRh79iJO"/>
          <p:cNvPicPr>
            <a:picLocks noChangeAspect="1" noChangeArrowheads="1"/>
          </p:cNvPicPr>
          <p:nvPr/>
        </p:nvPicPr>
        <p:blipFill>
          <a:blip r:embed="rId5" cstate="print"/>
          <a:srcRect/>
          <a:stretch>
            <a:fillRect/>
          </a:stretch>
        </p:blipFill>
        <p:spPr bwMode="auto">
          <a:xfrm>
            <a:off x="5364088" y="3356992"/>
            <a:ext cx="3528392" cy="302433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55298"/>
                                        </p:tgtEl>
                                        <p:attrNameLst>
                                          <p:attrName>style.visibility</p:attrName>
                                        </p:attrNameLst>
                                      </p:cBhvr>
                                      <p:to>
                                        <p:strVal val="visible"/>
                                      </p:to>
                                    </p:set>
                                    <p:animEffect transition="in" filter="wheel(4)">
                                      <p:cBhvr>
                                        <p:cTn id="17" dur="2000"/>
                                        <p:tgtEl>
                                          <p:spTgt spid="55298"/>
                                        </p:tgtEl>
                                      </p:cBhvr>
                                    </p:animEffect>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b="1" dirty="0" smtClean="0">
                <a:latin typeface="Agency FB" pitchFamily="34" charset="0"/>
              </a:rPr>
              <a:t>¿Qué ha hecho que ingrese a la iglesia hombres sin la debida preparación?</a:t>
            </a:r>
            <a:endParaRPr lang="es-CO" b="1" dirty="0">
              <a:latin typeface="Agency FB" pitchFamily="34" charset="0"/>
            </a:endParaRPr>
          </a:p>
        </p:txBody>
      </p:sp>
      <p:sp>
        <p:nvSpPr>
          <p:cNvPr id="3" name="2 Marcador de contenido"/>
          <p:cNvSpPr>
            <a:spLocks noGrp="1"/>
          </p:cNvSpPr>
          <p:nvPr>
            <p:ph idx="1"/>
          </p:nvPr>
        </p:nvSpPr>
        <p:spPr>
          <a:xfrm>
            <a:off x="457200" y="1600200"/>
            <a:ext cx="5482952" cy="4853136"/>
          </a:xfrm>
          <a:blipFill>
            <a:blip r:embed="rId2" cstate="print"/>
            <a:tile tx="0" ty="0" sx="100000" sy="100000" flip="none" algn="tl"/>
          </a:blipFill>
        </p:spPr>
        <p:txBody>
          <a:bodyPr>
            <a:normAutofit lnSpcReduction="10000"/>
          </a:bodyPr>
          <a:lstStyle/>
          <a:p>
            <a:pPr algn="ctr">
              <a:buNone/>
            </a:pPr>
            <a:r>
              <a:rPr lang="es-CO" dirty="0" smtClean="0"/>
              <a:t>     </a:t>
            </a:r>
            <a:r>
              <a:rPr lang="es-CO" u="sng" dirty="0" smtClean="0">
                <a:solidFill>
                  <a:srgbClr val="0070C0"/>
                </a:solidFill>
              </a:rPr>
              <a:t>Debido a la falta de persecución</a:t>
            </a:r>
            <a:r>
              <a:rPr lang="es-CO" dirty="0" smtClean="0"/>
              <a:t>, han ingresado en nuestras filas hombres que aparentan estar firmes y tener un cristianismo incuestionable, </a:t>
            </a:r>
          </a:p>
          <a:p>
            <a:pPr algn="ctr">
              <a:buNone/>
            </a:pPr>
            <a:endParaRPr lang="es-CO" dirty="0" smtClean="0">
              <a:solidFill>
                <a:srgbClr val="0070C0"/>
              </a:solidFill>
            </a:endParaRPr>
          </a:p>
          <a:p>
            <a:pPr algn="ctr">
              <a:buNone/>
            </a:pPr>
            <a:r>
              <a:rPr lang="es-CO" dirty="0" smtClean="0">
                <a:solidFill>
                  <a:srgbClr val="0070C0"/>
                </a:solidFill>
              </a:rPr>
              <a:t>pero quienes, si la persecución surgiese, se apartarían de nosotros.</a:t>
            </a:r>
            <a:r>
              <a:rPr lang="es-CO" dirty="0" smtClean="0"/>
              <a:t>-Ev 264-265 (1890). </a:t>
            </a:r>
          </a:p>
          <a:p>
            <a:pPr>
              <a:buNone/>
            </a:pPr>
            <a:endParaRPr lang="es-CO" dirty="0"/>
          </a:p>
        </p:txBody>
      </p:sp>
      <p:pic>
        <p:nvPicPr>
          <p:cNvPr id="23554" name="Picture 2" descr="http://t3.gstatic.com/images?q=tbn:ANd9GcQwz2ypGDkKm15cZaGV62A4FYJU75feW-kSM-pmyhBLvAgf8O19"/>
          <p:cNvPicPr>
            <a:picLocks noChangeAspect="1" noChangeArrowheads="1"/>
          </p:cNvPicPr>
          <p:nvPr/>
        </p:nvPicPr>
        <p:blipFill>
          <a:blip r:embed="rId3" cstate="print"/>
          <a:srcRect/>
          <a:stretch>
            <a:fillRect/>
          </a:stretch>
        </p:blipFill>
        <p:spPr bwMode="auto">
          <a:xfrm>
            <a:off x="6156176" y="1916832"/>
            <a:ext cx="2520280" cy="36724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3554"/>
                                        </p:tgtEl>
                                        <p:attrNameLst>
                                          <p:attrName>style.visibility</p:attrName>
                                        </p:attrNameLst>
                                      </p:cBhvr>
                                      <p:to>
                                        <p:strVal val="visible"/>
                                      </p:to>
                                    </p:set>
                                    <p:anim to="" calcmode="lin" valueType="num">
                                      <p:cBhvr>
                                        <p:cTn id="22" dur="1" fill="hold"/>
                                        <p:tgtEl>
                                          <p:spTgt spid="2355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heel(4)">
                                      <p:cBhvr>
                                        <p:cTn id="2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4824536" cy="6192688"/>
          </a:xfrm>
          <a:gradFill>
            <a:gsLst>
              <a:gs pos="51000">
                <a:srgbClr val="FFEFD1"/>
              </a:gs>
              <a:gs pos="64999">
                <a:srgbClr val="F0EBD5"/>
              </a:gs>
              <a:gs pos="100000">
                <a:srgbClr val="D1C39F"/>
              </a:gs>
            </a:gsLst>
            <a:lin ang="5400000" scaled="0"/>
          </a:gradFill>
        </p:spPr>
        <p:txBody>
          <a:bodyPr>
            <a:normAutofit/>
          </a:bodyPr>
          <a:lstStyle/>
          <a:p>
            <a:pPr algn="ctr">
              <a:buNone/>
            </a:pPr>
            <a:r>
              <a:rPr lang="es-CO" dirty="0" smtClean="0"/>
              <a:t>   Cuando, </a:t>
            </a:r>
            <a:r>
              <a:rPr lang="es-CO" u="sng" dirty="0" smtClean="0">
                <a:solidFill>
                  <a:srgbClr val="0070C0"/>
                </a:solidFill>
              </a:rPr>
              <a:t>se invalide la ley de Dios la iglesia será zarandeada por pruebas terribles</a:t>
            </a:r>
            <a:r>
              <a:rPr lang="es-CO" dirty="0" smtClean="0"/>
              <a:t>, y una proporción más elevada de la que ahora anticipamos, prestará atención a espíritus seductores y a doctrinas de demonios.</a:t>
            </a:r>
            <a:r>
              <a:rPr lang="es-CO" dirty="0" smtClean="0">
                <a:solidFill>
                  <a:srgbClr val="FF0000"/>
                </a:solidFill>
              </a:rPr>
              <a:t>-2MS 422 (1891). </a:t>
            </a:r>
          </a:p>
          <a:p>
            <a:endParaRPr lang="es-CO" dirty="0"/>
          </a:p>
        </p:txBody>
      </p:sp>
      <p:pic>
        <p:nvPicPr>
          <p:cNvPr id="4" name="Picture 4" descr="http://t3.gstatic.com/images?q=tbn:ANd9GcQhzbAmHekcFV6qGE3kefUbW6FhhbtqdaeMCaBYVaucgz8Z3Zkp"/>
          <p:cNvPicPr>
            <a:picLocks noChangeAspect="1" noChangeArrowheads="1"/>
          </p:cNvPicPr>
          <p:nvPr/>
        </p:nvPicPr>
        <p:blipFill>
          <a:blip r:embed="rId2" cstate="print"/>
          <a:srcRect/>
          <a:stretch>
            <a:fillRect/>
          </a:stretch>
        </p:blipFill>
        <p:spPr bwMode="auto">
          <a:xfrm>
            <a:off x="5292080" y="836712"/>
            <a:ext cx="3600400" cy="3096344"/>
          </a:xfrm>
          <a:prstGeom prst="rect">
            <a:avLst/>
          </a:prstGeom>
          <a:noFill/>
        </p:spPr>
      </p:pic>
      <p:sp>
        <p:nvSpPr>
          <p:cNvPr id="5" name="4 Rectángulo"/>
          <p:cNvSpPr/>
          <p:nvPr/>
        </p:nvSpPr>
        <p:spPr>
          <a:xfrm>
            <a:off x="5292080" y="4293096"/>
            <a:ext cx="3600400" cy="2308324"/>
          </a:xfrm>
          <a:prstGeom prst="rect">
            <a:avLst/>
          </a:prstGeom>
          <a:solidFill>
            <a:srgbClr val="FFC000"/>
          </a:solidFill>
        </p:spPr>
        <p:txBody>
          <a:bodyPr wrap="square">
            <a:spAutoFit/>
          </a:bodyPr>
          <a:lstStyle/>
          <a:p>
            <a:pPr algn="ctr"/>
            <a:r>
              <a:rPr lang="es-CO" sz="2400" b="1" dirty="0" smtClean="0"/>
              <a:t>En la harina, la basura a simple vista no se nota, pero cuando es sometida al zarandeo, nos damos cuenta que lo que parecía harina pura, no lo es.</a:t>
            </a:r>
            <a:endParaRPr lang="es-CO" sz="2400" b="1" dirty="0"/>
          </a:p>
        </p:txBody>
      </p:sp>
      <p:sp>
        <p:nvSpPr>
          <p:cNvPr id="7" name="6 Flecha abajo"/>
          <p:cNvSpPr/>
          <p:nvPr/>
        </p:nvSpPr>
        <p:spPr>
          <a:xfrm rot="2751041">
            <a:off x="7260299" y="-57318"/>
            <a:ext cx="1136844" cy="1769156"/>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L</a:t>
            </a:r>
            <a:r>
              <a:rPr lang="es-CO" sz="2000" b="1" dirty="0" smtClean="0"/>
              <a:t>a iglesia</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to="" calcmode="lin" valueType="num">
                                      <p:cBhvr>
                                        <p:cTn id="22" dur="1" fill="hold"/>
                                        <p:tgtEl>
                                          <p:spTgt spid="7"/>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to="" calcmode="lin" valueType="num">
                                      <p:cBhvr>
                                        <p:cTn id="2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640960" cy="1143000"/>
          </a:xfrm>
          <a:solidFill>
            <a:srgbClr val="92D050"/>
          </a:solidFill>
        </p:spPr>
        <p:txBody>
          <a:bodyPr>
            <a:normAutofit fontScale="90000"/>
          </a:bodyPr>
          <a:lstStyle/>
          <a:p>
            <a:r>
              <a:rPr lang="es-CO" b="1" dirty="0" smtClean="0">
                <a:latin typeface="Agency FB" pitchFamily="34" charset="0"/>
              </a:rPr>
              <a:t>¿Qué sucederá con los creyentes superficiales?</a:t>
            </a:r>
            <a:endParaRPr lang="es-CO" b="1" dirty="0">
              <a:latin typeface="Agency FB" pitchFamily="34" charset="0"/>
            </a:endParaRPr>
          </a:p>
        </p:txBody>
      </p:sp>
      <p:sp>
        <p:nvSpPr>
          <p:cNvPr id="3" name="2 Marcador de contenido"/>
          <p:cNvSpPr>
            <a:spLocks noGrp="1"/>
          </p:cNvSpPr>
          <p:nvPr>
            <p:ph idx="1"/>
          </p:nvPr>
        </p:nvSpPr>
        <p:spPr>
          <a:xfrm>
            <a:off x="457200" y="1600201"/>
            <a:ext cx="8229600" cy="2980928"/>
          </a:xfrm>
        </p:spPr>
        <p:txBody>
          <a:bodyPr>
            <a:normAutofit fontScale="85000" lnSpcReduction="10000"/>
          </a:bodyPr>
          <a:lstStyle/>
          <a:p>
            <a:pPr>
              <a:buNone/>
            </a:pPr>
            <a:r>
              <a:rPr lang="es-CO" dirty="0" smtClean="0"/>
              <a:t>     </a:t>
            </a:r>
            <a:r>
              <a:rPr lang="es-CO" sz="3300" b="1" u="sng" dirty="0" smtClean="0">
                <a:solidFill>
                  <a:srgbClr val="FF0000"/>
                </a:solidFill>
              </a:rPr>
              <a:t>Los creyentes superficiales renunciarán a la fe </a:t>
            </a:r>
          </a:p>
          <a:p>
            <a:pPr>
              <a:buNone/>
            </a:pPr>
            <a:r>
              <a:rPr lang="es-CO" dirty="0" smtClean="0"/>
              <a:t>     La obra que la iglesia no hizo en tiempo de paz, la tendrá que hacer </a:t>
            </a:r>
            <a:r>
              <a:rPr lang="es-CO" u="sng" dirty="0" smtClean="0">
                <a:solidFill>
                  <a:srgbClr val="0070C0"/>
                </a:solidFill>
              </a:rPr>
              <a:t>durante una terrible crisis, en las circunstancias más desalentadoras y prohibitivas. </a:t>
            </a:r>
            <a:r>
              <a:rPr lang="es-CO" dirty="0" smtClean="0"/>
              <a:t>Las amonestaciones que la conformidad al mundo ha hecho callar o retener, deberán darse bajo la más fiera oposición de los enemigos de la fe.</a:t>
            </a:r>
          </a:p>
        </p:txBody>
      </p:sp>
      <p:sp>
        <p:nvSpPr>
          <p:cNvPr id="4" name="3 Rectángulo"/>
          <p:cNvSpPr/>
          <p:nvPr/>
        </p:nvSpPr>
        <p:spPr>
          <a:xfrm>
            <a:off x="395536" y="4509120"/>
            <a:ext cx="6408712" cy="1815882"/>
          </a:xfrm>
          <a:prstGeom prst="rect">
            <a:avLst/>
          </a:prstGeom>
          <a:solidFill>
            <a:srgbClr val="FFFF00"/>
          </a:solidFill>
        </p:spPr>
        <p:txBody>
          <a:bodyPr wrap="square">
            <a:spAutoFit/>
          </a:bodyPr>
          <a:lstStyle/>
          <a:p>
            <a:pPr algn="ctr">
              <a:buNone/>
            </a:pPr>
            <a:r>
              <a:rPr lang="es-CO" sz="2800" dirty="0" smtClean="0"/>
              <a:t>Y en ese tiempo la clase superficial y conservadora, cuya influencia impidió constantemente los progresos de la obra, renunciará a la fe.-2JT 164 (1885). 179</a:t>
            </a:r>
          </a:p>
        </p:txBody>
      </p:sp>
      <p:pic>
        <p:nvPicPr>
          <p:cNvPr id="22534" name="Picture 6" descr="http://t0.gstatic.com/images?q=tbn:ANd9GcRnsMA-NZlRxEUXHpSZBwGQO9fJc9YJ78SXCu5rTnueo13OAJ9mgw"/>
          <p:cNvPicPr>
            <a:picLocks noChangeAspect="1" noChangeArrowheads="1"/>
          </p:cNvPicPr>
          <p:nvPr/>
        </p:nvPicPr>
        <p:blipFill>
          <a:blip r:embed="rId2" cstate="print"/>
          <a:srcRect/>
          <a:stretch>
            <a:fillRect/>
          </a:stretch>
        </p:blipFill>
        <p:spPr bwMode="auto">
          <a:xfrm>
            <a:off x="7000875" y="4221088"/>
            <a:ext cx="2143125" cy="21431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4)">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22534"/>
                                        </p:tgtEl>
                                        <p:attrNameLst>
                                          <p:attrName>style.visibility</p:attrName>
                                        </p:attrNameLst>
                                      </p:cBhvr>
                                      <p:to>
                                        <p:strVal val="visible"/>
                                      </p:to>
                                    </p:set>
                                    <p:animEffect transition="in" filter="wheel(4)">
                                      <p:cBhvr>
                                        <p:cTn id="22" dur="2000"/>
                                        <p:tgtEl>
                                          <p:spTgt spid="22534"/>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heel(4)">
                                      <p:cBhvr>
                                        <p:cTn id="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652120" cy="6453336"/>
          </a:xfrm>
          <a:solidFill>
            <a:schemeClr val="accent2">
              <a:lumMod val="20000"/>
              <a:lumOff val="80000"/>
            </a:schemeClr>
          </a:solidFill>
        </p:spPr>
        <p:txBody>
          <a:bodyPr>
            <a:normAutofit/>
          </a:bodyPr>
          <a:lstStyle/>
          <a:p>
            <a:pPr algn="ctr">
              <a:buNone/>
            </a:pPr>
            <a:r>
              <a:rPr lang="es-CO" dirty="0" smtClean="0"/>
              <a:t>  Aquellos que han tenido privilegios y oportunidades para llegar a comprender cabalmente la verdad, y sin embargo continúan contrarrestando la obra que Dios quisiera haber realizado, serán desechados, porque </a:t>
            </a:r>
            <a:r>
              <a:rPr lang="es-CO" u="sng" dirty="0" smtClean="0">
                <a:solidFill>
                  <a:srgbClr val="0070C0"/>
                </a:solidFill>
              </a:rPr>
              <a:t>Dios no acepta el servicio de ninguna persona cuyos intereses están divididos.</a:t>
            </a:r>
            <a:r>
              <a:rPr lang="es-CO" dirty="0" smtClean="0">
                <a:solidFill>
                  <a:srgbClr val="FF0000"/>
                </a:solidFill>
              </a:rPr>
              <a:t>-Ms 64, 1898.  </a:t>
            </a:r>
          </a:p>
          <a:p>
            <a:endParaRPr lang="es-CO" dirty="0" smtClean="0"/>
          </a:p>
          <a:p>
            <a:endParaRPr lang="es-CO" dirty="0"/>
          </a:p>
        </p:txBody>
      </p:sp>
      <p:pic>
        <p:nvPicPr>
          <p:cNvPr id="21506" name="Picture 2" descr="http://t0.gstatic.com/images?q=tbn:ANd9GcQLtPyQcMX3MpYAuUPUNM5vZ5vsaugZPilPVbNDcHLc_3v_1YiOgQ"/>
          <p:cNvPicPr>
            <a:picLocks noChangeAspect="1" noChangeArrowheads="1"/>
          </p:cNvPicPr>
          <p:nvPr/>
        </p:nvPicPr>
        <p:blipFill>
          <a:blip r:embed="rId2" cstate="print"/>
          <a:srcRect/>
          <a:stretch>
            <a:fillRect/>
          </a:stretch>
        </p:blipFill>
        <p:spPr bwMode="auto">
          <a:xfrm>
            <a:off x="5652120" y="908720"/>
            <a:ext cx="3491880" cy="46805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3">
              <a:lumMod val="40000"/>
              <a:lumOff val="60000"/>
            </a:schemeClr>
          </a:solidFill>
        </p:spPr>
        <p:txBody>
          <a:bodyPr>
            <a:normAutofit fontScale="90000"/>
          </a:bodyPr>
          <a:lstStyle/>
          <a:p>
            <a:r>
              <a:rPr lang="es-CO" b="1" dirty="0" smtClean="0">
                <a:latin typeface="Agency FB" pitchFamily="34" charset="0"/>
              </a:rPr>
              <a:t>¿Qué se verá en la iglesia cuando aumenten las pruebas?</a:t>
            </a:r>
            <a:endParaRPr lang="es-CO" b="1" dirty="0">
              <a:latin typeface="Agency FB" pitchFamily="34" charset="0"/>
            </a:endParaRPr>
          </a:p>
        </p:txBody>
      </p:sp>
      <p:sp>
        <p:nvSpPr>
          <p:cNvPr id="3" name="2 Marcador de contenido"/>
          <p:cNvSpPr>
            <a:spLocks noGrp="1"/>
          </p:cNvSpPr>
          <p:nvPr>
            <p:ph idx="1"/>
          </p:nvPr>
        </p:nvSpPr>
        <p:spPr>
          <a:xfrm>
            <a:off x="0" y="1600200"/>
            <a:ext cx="8686800" cy="5257800"/>
          </a:xfrm>
          <a:solidFill>
            <a:srgbClr val="FFC000"/>
          </a:solidFill>
        </p:spPr>
        <p:txBody>
          <a:bodyPr>
            <a:normAutofit fontScale="92500" lnSpcReduction="20000"/>
          </a:bodyPr>
          <a:lstStyle/>
          <a:p>
            <a:pPr>
              <a:buNone/>
            </a:pPr>
            <a:r>
              <a:rPr lang="es-CO" dirty="0" smtClean="0"/>
              <a:t>    Cuando aumenten las pruebas a nuestro alrededor, se verán en nuestras filas tanto </a:t>
            </a:r>
            <a:r>
              <a:rPr lang="es-CO" u="sng" dirty="0" smtClean="0">
                <a:solidFill>
                  <a:srgbClr val="0070C0"/>
                </a:solidFill>
              </a:rPr>
              <a:t>separación como unidad. </a:t>
            </a:r>
          </a:p>
          <a:p>
            <a:endParaRPr lang="es-CO" dirty="0" smtClean="0"/>
          </a:p>
          <a:p>
            <a:pPr>
              <a:buNone/>
            </a:pPr>
            <a:r>
              <a:rPr lang="es-CO" dirty="0" smtClean="0"/>
              <a:t>     Algunos que ahora están listos para tomar armas de guerra, en tiempos de verdadero peligro pondrán de manifiesto que no han edificado sobre la roca sólida; cederán a la tentación. </a:t>
            </a:r>
          </a:p>
          <a:p>
            <a:endParaRPr lang="es-CO" dirty="0" smtClean="0"/>
          </a:p>
          <a:p>
            <a:pPr>
              <a:buNone/>
            </a:pPr>
            <a:r>
              <a:rPr lang="es-CO" dirty="0" smtClean="0"/>
              <a:t>     Aquellos que han tenido gran luz y preciosos privilegios, pero no los han aprovechado, bajo un pretexto u otro se alejarán de nosotros.</a:t>
            </a:r>
            <a:r>
              <a:rPr lang="es-CO" dirty="0" smtClean="0">
                <a:solidFill>
                  <a:srgbClr val="FF0000"/>
                </a:solidFill>
              </a:rPr>
              <a:t>-6T 400 (1900).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20000"/>
              <a:lumOff val="80000"/>
            </a:schemeClr>
          </a:solidFill>
        </p:spPr>
        <p:txBody>
          <a:bodyPr/>
          <a:lstStyle/>
          <a:p>
            <a:r>
              <a:rPr lang="es-CO" dirty="0" smtClean="0">
                <a:latin typeface="Algerian" pitchFamily="82" charset="0"/>
              </a:rPr>
              <a:t>¿Qué produce el zarandeo?</a:t>
            </a:r>
            <a:endParaRPr lang="es-CO" dirty="0">
              <a:latin typeface="Algerian" pitchFamily="82" charset="0"/>
            </a:endParaRPr>
          </a:p>
        </p:txBody>
      </p:sp>
      <p:sp>
        <p:nvSpPr>
          <p:cNvPr id="3" name="2 Marcador de contenido"/>
          <p:cNvSpPr>
            <a:spLocks noGrp="1"/>
          </p:cNvSpPr>
          <p:nvPr>
            <p:ph idx="1"/>
          </p:nvPr>
        </p:nvSpPr>
        <p:spPr>
          <a:xfrm>
            <a:off x="0" y="1600200"/>
            <a:ext cx="8686800" cy="5257800"/>
          </a:xfrm>
          <a:blipFill>
            <a:blip r:embed="rId2" cstate="print"/>
            <a:tile tx="0" ty="0" sx="100000" sy="100000" flip="none" algn="tl"/>
          </a:blipFill>
        </p:spPr>
        <p:txBody>
          <a:bodyPr>
            <a:normAutofit fontScale="92500" lnSpcReduction="20000"/>
          </a:bodyPr>
          <a:lstStyle/>
          <a:p>
            <a:pPr>
              <a:buNone/>
            </a:pPr>
            <a:r>
              <a:rPr lang="es-CO" sz="3600" b="1" dirty="0" smtClean="0">
                <a:solidFill>
                  <a:srgbClr val="FF0000"/>
                </a:solidFill>
              </a:rPr>
              <a:t>      </a:t>
            </a:r>
            <a:r>
              <a:rPr lang="es-CO" sz="3600" b="1" u="sng" dirty="0" smtClean="0">
                <a:solidFill>
                  <a:srgbClr val="FF0000"/>
                </a:solidFill>
              </a:rPr>
              <a:t>El testimonio directo produce un zarandeo </a:t>
            </a:r>
          </a:p>
          <a:p>
            <a:pPr>
              <a:buNone/>
            </a:pPr>
            <a:r>
              <a:rPr lang="es-CO" dirty="0" smtClean="0"/>
              <a:t>     Pregunté cuál era el significado del zarandeo que yo había visto, y se me mostró que lo motivaría el directo testimonio que exige el consejo del Testigo fiel a la iglesia de Laodicea.</a:t>
            </a:r>
          </a:p>
          <a:p>
            <a:endParaRPr lang="es-CO" dirty="0" smtClean="0"/>
          </a:p>
          <a:p>
            <a:pPr>
              <a:buNone/>
            </a:pPr>
            <a:r>
              <a:rPr lang="es-CO" dirty="0" smtClean="0"/>
              <a:t>     Tendrá este consejo efecto en el corazón de quien lo reciba y le inducirá a ensalzar la norma y expresar claramente la verdad. Algunos no soportarán este testimonio directo, sino que se levantarán contra él. Esto es lo que causará un zarandeo en el pueblo de Dios</a:t>
            </a:r>
            <a:r>
              <a:rPr lang="es-CO" dirty="0" smtClean="0">
                <a:solidFill>
                  <a:srgbClr val="FF0000"/>
                </a:solidFill>
              </a:rPr>
              <a:t>.-1JT 61 (1857). 180</a:t>
            </a:r>
            <a:r>
              <a:rPr lang="es-CO"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4"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wheel(4)">
                                      <p:cBhvr>
                                        <p:cTn id="14" dur="20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wheel(4)">
                                      <p:cBhvr>
                                        <p:cTn id="19" dur="20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4"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wheel(4)">
                                      <p:cBhvr>
                                        <p:cTn id="24" dur="20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4"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wheel(4)">
                                      <p:cBhvr>
                                        <p:cTn id="29"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6228184" cy="6381328"/>
          </a:xfrm>
          <a:gradFill>
            <a:gsLst>
              <a:gs pos="51000">
                <a:srgbClr val="FBEAC7"/>
              </a:gs>
              <a:gs pos="17999">
                <a:srgbClr val="FEE7F2"/>
              </a:gs>
              <a:gs pos="36000">
                <a:srgbClr val="FAC77D"/>
              </a:gs>
              <a:gs pos="61000">
                <a:srgbClr val="FBA97D"/>
              </a:gs>
              <a:gs pos="82001">
                <a:srgbClr val="FBD49C"/>
              </a:gs>
              <a:gs pos="100000">
                <a:srgbClr val="FEE7F2"/>
              </a:gs>
            </a:gsLst>
            <a:lin ang="5400000" scaled="0"/>
          </a:gradFill>
        </p:spPr>
        <p:txBody>
          <a:bodyPr>
            <a:noAutofit/>
          </a:bodyPr>
          <a:lstStyle/>
          <a:p>
            <a:pPr algn="ctr">
              <a:buNone/>
            </a:pPr>
            <a:r>
              <a:rPr lang="es-CO" sz="3600" dirty="0" smtClean="0"/>
              <a:t>   Entre nosotros están aquellos que, como Acán, harán confesiones demasiado tardías como para salvarse... No están en armonía con lo correcto. </a:t>
            </a:r>
          </a:p>
          <a:p>
            <a:pPr algn="ctr"/>
            <a:endParaRPr lang="es-CO" sz="3600" dirty="0" smtClean="0"/>
          </a:p>
          <a:p>
            <a:pPr algn="ctr">
              <a:buNone/>
            </a:pPr>
            <a:r>
              <a:rPr lang="es-CO" sz="3600" dirty="0" smtClean="0"/>
              <a:t>  Desprecian el testimonio directo que llega al corazón y se regocijan de ver silenciado a cualquiera que dirige un reproche.</a:t>
            </a:r>
            <a:r>
              <a:rPr lang="es-CO" sz="3600" dirty="0" smtClean="0">
                <a:solidFill>
                  <a:srgbClr val="FF0000"/>
                </a:solidFill>
              </a:rPr>
              <a:t>-3T 272 (1873). </a:t>
            </a:r>
          </a:p>
          <a:p>
            <a:endParaRPr lang="es-CO" sz="3600" dirty="0" smtClean="0"/>
          </a:p>
          <a:p>
            <a:endParaRPr lang="es-CO" sz="3600" dirty="0"/>
          </a:p>
        </p:txBody>
      </p:sp>
      <p:pic>
        <p:nvPicPr>
          <p:cNvPr id="57346" name="Picture 2" descr="http://t0.gstatic.com/images?q=tbn:ANd9GcSybxBNpHKSXk2tihR8DK_9gGwHkDqeaamrTVN2fm5CLmPXprzs"/>
          <p:cNvPicPr>
            <a:picLocks noChangeAspect="1" noChangeArrowheads="1"/>
          </p:cNvPicPr>
          <p:nvPr/>
        </p:nvPicPr>
        <p:blipFill>
          <a:blip r:embed="rId2" cstate="print"/>
          <a:srcRect/>
          <a:stretch>
            <a:fillRect/>
          </a:stretch>
        </p:blipFill>
        <p:spPr bwMode="auto">
          <a:xfrm>
            <a:off x="6300192" y="1268760"/>
            <a:ext cx="2843808" cy="40324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nodeType="clickEffect">
                                  <p:stCondLst>
                                    <p:cond delay="0"/>
                                  </p:stCondLst>
                                  <p:childTnLst>
                                    <p:set>
                                      <p:cBhvr>
                                        <p:cTn id="16" dur="1" fill="hold">
                                          <p:stCondLst>
                                            <p:cond delay="0"/>
                                          </p:stCondLst>
                                        </p:cTn>
                                        <p:tgtEl>
                                          <p:spTgt spid="57346"/>
                                        </p:tgtEl>
                                        <p:attrNameLst>
                                          <p:attrName>style.visibility</p:attrName>
                                        </p:attrNameLst>
                                      </p:cBhvr>
                                      <p:to>
                                        <p:strVal val="visible"/>
                                      </p:to>
                                    </p:set>
                                    <p:anim calcmode="lin" valueType="num">
                                      <p:cBhvr>
                                        <p:cTn id="17" dur="500" fill="hold"/>
                                        <p:tgtEl>
                                          <p:spTgt spid="57346"/>
                                        </p:tgtEl>
                                        <p:attrNameLst>
                                          <p:attrName>ppt_w</p:attrName>
                                        </p:attrNameLst>
                                      </p:cBhvr>
                                      <p:tavLst>
                                        <p:tav tm="0">
                                          <p:val>
                                            <p:fltVal val="0"/>
                                          </p:val>
                                        </p:tav>
                                        <p:tav tm="100000">
                                          <p:val>
                                            <p:strVal val="#ppt_w"/>
                                          </p:val>
                                        </p:tav>
                                      </p:tavLst>
                                    </p:anim>
                                    <p:anim calcmode="lin" valueType="num">
                                      <p:cBhvr>
                                        <p:cTn id="18" dur="500" fill="hold"/>
                                        <p:tgtEl>
                                          <p:spTgt spid="57346"/>
                                        </p:tgtEl>
                                        <p:attrNameLst>
                                          <p:attrName>ppt_h</p:attrName>
                                        </p:attrNameLst>
                                      </p:cBhvr>
                                      <p:tavLst>
                                        <p:tav tm="0">
                                          <p:val>
                                            <p:fltVal val="0"/>
                                          </p:val>
                                        </p:tav>
                                        <p:tav tm="100000">
                                          <p:val>
                                            <p:strVal val="#ppt_h"/>
                                          </p:val>
                                        </p:tav>
                                      </p:tavLst>
                                    </p:anim>
                                    <p:animEffect transition="in" filter="fade">
                                      <p:cBhvr>
                                        <p:cTn id="19" dur="500"/>
                                        <p:tgtEl>
                                          <p:spTgt spid="57346"/>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blinds(horizontal)">
                                      <p:cBhvr>
                                        <p:cTn id="2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p:spPr>
        <p:txBody>
          <a:bodyPr>
            <a:noAutofit/>
          </a:bodyPr>
          <a:lstStyle/>
          <a:p>
            <a:r>
              <a:rPr lang="es-CO" b="1" dirty="0" smtClean="0">
                <a:latin typeface="Brush Script MT" pitchFamily="66" charset="0"/>
              </a:rPr>
              <a:t>¿Qué clase de testimonio desea Dios que se de en este tiempo?</a:t>
            </a:r>
            <a:endParaRPr lang="es-CO" b="1" dirty="0">
              <a:latin typeface="Brush Script MT" pitchFamily="66" charset="0"/>
            </a:endParaRPr>
          </a:p>
        </p:txBody>
      </p:sp>
      <p:sp>
        <p:nvSpPr>
          <p:cNvPr id="3" name="2 Marcador de contenido"/>
          <p:cNvSpPr>
            <a:spLocks noGrp="1"/>
          </p:cNvSpPr>
          <p:nvPr>
            <p:ph idx="1"/>
          </p:nvPr>
        </p:nvSpPr>
        <p:spPr>
          <a:xfrm>
            <a:off x="457200" y="1600201"/>
            <a:ext cx="8229600" cy="1684784"/>
          </a:xfrm>
        </p:spPr>
        <p:txBody>
          <a:bodyPr>
            <a:normAutofit/>
          </a:bodyPr>
          <a:lstStyle/>
          <a:p>
            <a:pPr algn="ctr">
              <a:buNone/>
            </a:pPr>
            <a:r>
              <a:rPr lang="es-CO" dirty="0" smtClean="0"/>
              <a:t>    El Señor quiere que se repita la proclamación del testimonio directo dado en los años pasados. </a:t>
            </a:r>
          </a:p>
          <a:p>
            <a:endParaRPr lang="es-CO" dirty="0"/>
          </a:p>
        </p:txBody>
      </p:sp>
      <p:pic>
        <p:nvPicPr>
          <p:cNvPr id="18434" name="Picture 2" descr="http://t2.gstatic.com/images?q=tbn:ANd9GcSOwsleN0za_licMnAwcwgw0VWh8U1_R3qAr3vX0RYG_82HK918"/>
          <p:cNvPicPr>
            <a:picLocks noChangeAspect="1" noChangeArrowheads="1"/>
          </p:cNvPicPr>
          <p:nvPr/>
        </p:nvPicPr>
        <p:blipFill>
          <a:blip r:embed="rId2" cstate="print"/>
          <a:srcRect/>
          <a:stretch>
            <a:fillRect/>
          </a:stretch>
        </p:blipFill>
        <p:spPr bwMode="auto">
          <a:xfrm>
            <a:off x="7092280" y="2996952"/>
            <a:ext cx="1800200" cy="1944216"/>
          </a:xfrm>
          <a:prstGeom prst="rect">
            <a:avLst/>
          </a:prstGeom>
          <a:noFill/>
        </p:spPr>
      </p:pic>
      <p:sp>
        <p:nvSpPr>
          <p:cNvPr id="5" name="4 Rectángulo"/>
          <p:cNvSpPr/>
          <p:nvPr/>
        </p:nvSpPr>
        <p:spPr>
          <a:xfrm>
            <a:off x="395536" y="3284984"/>
            <a:ext cx="4608512" cy="3108543"/>
          </a:xfrm>
          <a:prstGeom prst="rect">
            <a:avLst/>
          </a:prstGeom>
          <a:solidFill>
            <a:srgbClr val="FFC000"/>
          </a:solidFill>
        </p:spPr>
        <p:txBody>
          <a:bodyPr wrap="square">
            <a:spAutoFit/>
          </a:bodyPr>
          <a:lstStyle/>
          <a:p>
            <a:pPr algn="ctr"/>
            <a:r>
              <a:rPr lang="es-CO" sz="2800" dirty="0" smtClean="0"/>
              <a:t>Desea una renovación espiritual. Las energías espirituales de su pueblo han permanecido adormecidas por mucho tiempo; pero deben resucitar de esa muerte aparente. </a:t>
            </a:r>
          </a:p>
        </p:txBody>
      </p:sp>
      <p:sp>
        <p:nvSpPr>
          <p:cNvPr id="6" name="5 Rectángulo"/>
          <p:cNvSpPr/>
          <p:nvPr/>
        </p:nvSpPr>
        <p:spPr>
          <a:xfrm>
            <a:off x="5436096" y="5013176"/>
            <a:ext cx="3240360" cy="1631216"/>
          </a:xfrm>
          <a:prstGeom prst="rect">
            <a:avLst/>
          </a:prstGeom>
          <a:solidFill>
            <a:srgbClr val="FFFF00"/>
          </a:solidFill>
        </p:spPr>
        <p:txBody>
          <a:bodyPr wrap="square">
            <a:spAutoFit/>
          </a:bodyPr>
          <a:lstStyle/>
          <a:p>
            <a:pPr algn="ctr"/>
            <a:r>
              <a:rPr lang="es-CO" sz="2000" b="1" dirty="0" smtClean="0"/>
              <a:t>Nos conformamos con estudiar la lección diariamente, venir a la iglesia, y volver de la iglesia a la casa y punto. </a:t>
            </a:r>
          </a:p>
        </p:txBody>
      </p:sp>
      <p:pic>
        <p:nvPicPr>
          <p:cNvPr id="18438" name="Picture 6" descr="http://t2.gstatic.com/images?q=tbn:ANd9GcS8PHNyc4M7twepLBn4Pegz89EieLWgU_EnhbmzvdPgh7bdRSy_"/>
          <p:cNvPicPr>
            <a:picLocks noChangeAspect="1" noChangeArrowheads="1"/>
          </p:cNvPicPr>
          <p:nvPr/>
        </p:nvPicPr>
        <p:blipFill>
          <a:blip r:embed="rId3" cstate="print"/>
          <a:srcRect/>
          <a:stretch>
            <a:fillRect/>
          </a:stretch>
        </p:blipFill>
        <p:spPr bwMode="auto">
          <a:xfrm>
            <a:off x="5220072" y="2996952"/>
            <a:ext cx="1790328" cy="18543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heel(4)">
                                      <p:cBhvr>
                                        <p:cTn id="19" dur="20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4" fill="hold" nodeType="clickEffect">
                                  <p:stCondLst>
                                    <p:cond delay="0"/>
                                  </p:stCondLst>
                                  <p:childTnLst>
                                    <p:set>
                                      <p:cBhvr>
                                        <p:cTn id="23" dur="1" fill="hold">
                                          <p:stCondLst>
                                            <p:cond delay="0"/>
                                          </p:stCondLst>
                                        </p:cTn>
                                        <p:tgtEl>
                                          <p:spTgt spid="18434"/>
                                        </p:tgtEl>
                                        <p:attrNameLst>
                                          <p:attrName>style.visibility</p:attrName>
                                        </p:attrNameLst>
                                      </p:cBhvr>
                                      <p:to>
                                        <p:strVal val="visible"/>
                                      </p:to>
                                    </p:set>
                                    <p:animEffect transition="in" filter="wheel(4)">
                                      <p:cBhvr>
                                        <p:cTn id="24" dur="2000"/>
                                        <p:tgtEl>
                                          <p:spTgt spid="18434"/>
                                        </p:tgtEl>
                                      </p:cBhvr>
                                    </p:animEffect>
                                  </p:childTnLst>
                                </p:cTn>
                              </p:par>
                            </p:childTnLst>
                          </p:cTn>
                        </p:par>
                      </p:childTnLst>
                    </p:cTn>
                  </p:par>
                  <p:par>
                    <p:cTn id="25" fill="hold">
                      <p:stCondLst>
                        <p:cond delay="indefinite"/>
                      </p:stCondLst>
                      <p:childTnLst>
                        <p:par>
                          <p:cTn id="26" fill="hold">
                            <p:stCondLst>
                              <p:cond delay="0"/>
                            </p:stCondLst>
                            <p:childTnLst>
                              <p:par>
                                <p:cTn id="27" presetID="55" presetClass="entr" presetSubtype="0" fill="hold" nodeType="clickEffect">
                                  <p:stCondLst>
                                    <p:cond delay="0"/>
                                  </p:stCondLst>
                                  <p:childTnLst>
                                    <p:set>
                                      <p:cBhvr>
                                        <p:cTn id="28" dur="1" fill="hold">
                                          <p:stCondLst>
                                            <p:cond delay="0"/>
                                          </p:stCondLst>
                                        </p:cTn>
                                        <p:tgtEl>
                                          <p:spTgt spid="18438"/>
                                        </p:tgtEl>
                                        <p:attrNameLst>
                                          <p:attrName>style.visibility</p:attrName>
                                        </p:attrNameLst>
                                      </p:cBhvr>
                                      <p:to>
                                        <p:strVal val="visible"/>
                                      </p:to>
                                    </p:set>
                                    <p:anim calcmode="lin" valueType="num">
                                      <p:cBhvr>
                                        <p:cTn id="29" dur="1000" fill="hold"/>
                                        <p:tgtEl>
                                          <p:spTgt spid="18438"/>
                                        </p:tgtEl>
                                        <p:attrNameLst>
                                          <p:attrName>ppt_w</p:attrName>
                                        </p:attrNameLst>
                                      </p:cBhvr>
                                      <p:tavLst>
                                        <p:tav tm="0">
                                          <p:val>
                                            <p:strVal val="#ppt_w*0.70"/>
                                          </p:val>
                                        </p:tav>
                                        <p:tav tm="100000">
                                          <p:val>
                                            <p:strVal val="#ppt_w"/>
                                          </p:val>
                                        </p:tav>
                                      </p:tavLst>
                                    </p:anim>
                                    <p:anim calcmode="lin" valueType="num">
                                      <p:cBhvr>
                                        <p:cTn id="30" dur="1000" fill="hold"/>
                                        <p:tgtEl>
                                          <p:spTgt spid="18438"/>
                                        </p:tgtEl>
                                        <p:attrNameLst>
                                          <p:attrName>ppt_h</p:attrName>
                                        </p:attrNameLst>
                                      </p:cBhvr>
                                      <p:tavLst>
                                        <p:tav tm="0">
                                          <p:val>
                                            <p:strVal val="#ppt_h"/>
                                          </p:val>
                                        </p:tav>
                                        <p:tav tm="100000">
                                          <p:val>
                                            <p:strVal val="#ppt_h"/>
                                          </p:val>
                                        </p:tav>
                                      </p:tavLst>
                                    </p:anim>
                                    <p:animEffect transition="in" filter="fade">
                                      <p:cBhvr>
                                        <p:cTn id="31" dur="1000"/>
                                        <p:tgtEl>
                                          <p:spTgt spid="18438"/>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500" fill="hold"/>
                                        <p:tgtEl>
                                          <p:spTgt spid="6"/>
                                        </p:tgtEl>
                                        <p:attrNameLst>
                                          <p:attrName>ppt_w</p:attrName>
                                        </p:attrNameLst>
                                      </p:cBhvr>
                                      <p:tavLst>
                                        <p:tav tm="0">
                                          <p:val>
                                            <p:fltVal val="0"/>
                                          </p:val>
                                        </p:tav>
                                        <p:tav tm="100000">
                                          <p:val>
                                            <p:strVal val="#ppt_w"/>
                                          </p:val>
                                        </p:tav>
                                      </p:tavLst>
                                    </p:anim>
                                    <p:anim calcmode="lin" valueType="num">
                                      <p:cBhvr>
                                        <p:cTn id="37" dur="500" fill="hold"/>
                                        <p:tgtEl>
                                          <p:spTgt spid="6"/>
                                        </p:tgtEl>
                                        <p:attrNameLst>
                                          <p:attrName>ppt_h</p:attrName>
                                        </p:attrNameLst>
                                      </p:cBhvr>
                                      <p:tavLst>
                                        <p:tav tm="0">
                                          <p:val>
                                            <p:fltVal val="0"/>
                                          </p:val>
                                        </p:tav>
                                        <p:tav tm="100000">
                                          <p:val>
                                            <p:strVal val="#ppt_h"/>
                                          </p:val>
                                        </p:tav>
                                      </p:tavLst>
                                    </p:anim>
                                    <p:animEffect transition="in" filter="fade">
                                      <p:cBhvr>
                                        <p:cTn id="3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20000"/>
              <a:lumOff val="80000"/>
            </a:schemeClr>
          </a:solidFill>
        </p:spPr>
        <p:txBody>
          <a:bodyPr>
            <a:normAutofit fontScale="90000"/>
          </a:bodyPr>
          <a:lstStyle/>
          <a:p>
            <a:r>
              <a:rPr lang="es-CO" b="1" dirty="0" smtClean="0">
                <a:latin typeface="Agency FB" pitchFamily="34" charset="0"/>
              </a:rPr>
              <a:t>¿Qué medios ha previsto Dios para esa “renovación espiritual?</a:t>
            </a:r>
            <a:endParaRPr lang="es-CO" b="1" dirty="0">
              <a:latin typeface="Agency FB" pitchFamily="34" charset="0"/>
            </a:endParaRPr>
          </a:p>
        </p:txBody>
      </p:sp>
      <p:sp>
        <p:nvSpPr>
          <p:cNvPr id="3" name="2 Marcador de contenido"/>
          <p:cNvSpPr>
            <a:spLocks noGrp="1"/>
          </p:cNvSpPr>
          <p:nvPr>
            <p:ph idx="1"/>
          </p:nvPr>
        </p:nvSpPr>
        <p:spPr>
          <a:xfrm>
            <a:off x="457200" y="1600200"/>
            <a:ext cx="4762872" cy="4925144"/>
          </a:xfrm>
          <a:solidFill>
            <a:schemeClr val="accent2">
              <a:lumMod val="20000"/>
              <a:lumOff val="80000"/>
            </a:schemeClr>
          </a:solidFill>
        </p:spPr>
        <p:txBody>
          <a:bodyPr>
            <a:normAutofit/>
          </a:bodyPr>
          <a:lstStyle/>
          <a:p>
            <a:pPr algn="ctr">
              <a:buNone/>
            </a:pPr>
            <a:r>
              <a:rPr lang="es-CO" dirty="0" smtClean="0"/>
              <a:t>   </a:t>
            </a:r>
            <a:r>
              <a:rPr lang="es-CO" sz="3500" dirty="0" smtClean="0"/>
              <a:t> </a:t>
            </a:r>
          </a:p>
          <a:p>
            <a:pPr algn="ctr">
              <a:buNone/>
            </a:pPr>
            <a:r>
              <a:rPr lang="es-CO" sz="4300" dirty="0" smtClean="0"/>
              <a:t>Por la oración y la confesión de nuestros pecados, debemos preparar el camino del Rey.</a:t>
            </a:r>
            <a:r>
              <a:rPr lang="es-CO" sz="4300" dirty="0" smtClean="0">
                <a:solidFill>
                  <a:srgbClr val="FF0000"/>
                </a:solidFill>
              </a:rPr>
              <a:t>-3JT 275 (1904). </a:t>
            </a:r>
            <a:endParaRPr lang="es-CO" sz="4300" dirty="0">
              <a:solidFill>
                <a:srgbClr val="FF0000"/>
              </a:solidFill>
            </a:endParaRPr>
          </a:p>
        </p:txBody>
      </p:sp>
      <p:pic>
        <p:nvPicPr>
          <p:cNvPr id="4" name="Picture 2" descr="http://t1.gstatic.com/images?q=tbn:ANd9GcTtXWKu9MmND3MqIESjJWhqREC3MpfAq67C1lCt7kOJl_gaR7RD"/>
          <p:cNvPicPr>
            <a:picLocks noChangeAspect="1" noChangeArrowheads="1"/>
          </p:cNvPicPr>
          <p:nvPr/>
        </p:nvPicPr>
        <p:blipFill>
          <a:blip r:embed="rId2" cstate="print"/>
          <a:srcRect/>
          <a:stretch>
            <a:fillRect/>
          </a:stretch>
        </p:blipFill>
        <p:spPr bwMode="auto">
          <a:xfrm>
            <a:off x="5868144" y="2204864"/>
            <a:ext cx="2664296" cy="33123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
                                        <p:tgtEl>
                                          <p:spTgt spid="4"/>
                                        </p:tgtEl>
                                      </p:cBhvr>
                                    </p:animEffect>
                                    <p:anim calcmode="lin" valueType="num">
                                      <p:cBhvr>
                                        <p:cTn id="13" dur="400" fill="hold"/>
                                        <p:tgtEl>
                                          <p:spTgt spid="4"/>
                                        </p:tgtEl>
                                        <p:attrNameLst>
                                          <p:attrName>ppt_x</p:attrName>
                                        </p:attrNameLst>
                                      </p:cBhvr>
                                      <p:tavLst>
                                        <p:tav tm="0">
                                          <p:val>
                                            <p:strVal val="#ppt_x"/>
                                          </p:val>
                                        </p:tav>
                                        <p:tav tm="100000">
                                          <p:val>
                                            <p:strVal val="#ppt_x"/>
                                          </p:val>
                                        </p:tav>
                                      </p:tavLst>
                                    </p:anim>
                                    <p:anim calcmode="lin" valueType="num">
                                      <p:cBhvr>
                                        <p:cTn id="14" dur="400" fill="hold"/>
                                        <p:tgtEl>
                                          <p:spTgt spid="4"/>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3">
                                            <p:bg/>
                                          </p:spTgt>
                                        </p:tgtEl>
                                        <p:attrNameLst>
                                          <p:attrName>style.visibility</p:attrName>
                                        </p:attrNameLst>
                                      </p:cBhvr>
                                      <p:to>
                                        <p:strVal val="visible"/>
                                      </p:to>
                                    </p:set>
                                    <p:anim to="" calcmode="lin" valueType="num">
                                      <p:cBhvr>
                                        <p:cTn id="21" dur="1" fill="hold"/>
                                        <p:tgtEl>
                                          <p:spTgt spid="3">
                                            <p:bg/>
                                          </p:spTgt>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 to="" calcmode="lin" valueType="num">
                                      <p:cBhvr>
                                        <p:cTn id="26" dur="1" fill="hold"/>
                                        <p:tgtEl>
                                          <p:spTgt spid="3">
                                            <p:txEl>
                                              <p:pRg st="0" end="0"/>
                                            </p:txEl>
                                          </p:spTgt>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 to="" calcmode="lin" valueType="num">
                                      <p:cBhvr>
                                        <p:cTn id="31"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60000"/>
              <a:lumOff val="40000"/>
            </a:schemeClr>
          </a:solidFill>
        </p:spPr>
        <p:txBody>
          <a:bodyPr>
            <a:normAutofit fontScale="90000"/>
          </a:bodyPr>
          <a:lstStyle/>
          <a:p>
            <a:r>
              <a:rPr lang="es-CO" b="1" dirty="0" smtClean="0">
                <a:latin typeface="Agency FB" pitchFamily="34" charset="0"/>
              </a:rPr>
              <a:t>¿Qué otra cosa desvían a algunos de la fe?</a:t>
            </a:r>
            <a:endParaRPr lang="es-CO" b="1" dirty="0">
              <a:latin typeface="Agency FB" pitchFamily="34" charset="0"/>
            </a:endParaRPr>
          </a:p>
        </p:txBody>
      </p:sp>
      <p:sp>
        <p:nvSpPr>
          <p:cNvPr id="3" name="2 Marcador de contenido"/>
          <p:cNvSpPr>
            <a:spLocks noGrp="1"/>
          </p:cNvSpPr>
          <p:nvPr>
            <p:ph idx="1"/>
          </p:nvPr>
        </p:nvSpPr>
        <p:spPr>
          <a:xfrm>
            <a:off x="457200" y="1600200"/>
            <a:ext cx="8229600" cy="4925144"/>
          </a:xfrm>
          <a:blipFill>
            <a:blip r:embed="rId2" cstate="print"/>
            <a:tile tx="0" ty="0" sx="100000" sy="100000" flip="none" algn="tl"/>
          </a:blipFill>
        </p:spPr>
        <p:txBody>
          <a:bodyPr>
            <a:normAutofit fontScale="85000" lnSpcReduction="10000"/>
          </a:bodyPr>
          <a:lstStyle/>
          <a:p>
            <a:pPr>
              <a:buNone/>
            </a:pPr>
            <a:r>
              <a:rPr lang="es-CO" sz="4400" b="1" dirty="0" smtClean="0">
                <a:solidFill>
                  <a:srgbClr val="FF0000"/>
                </a:solidFill>
              </a:rPr>
              <a:t>          </a:t>
            </a:r>
            <a:r>
              <a:rPr lang="es-CO" sz="3800" b="1" u="sng" dirty="0" smtClean="0">
                <a:solidFill>
                  <a:srgbClr val="FF0000"/>
                </a:solidFill>
              </a:rPr>
              <a:t>Las doctrinas falsas desvían a algunos </a:t>
            </a:r>
            <a:endParaRPr lang="es-CO" sz="4400" b="1" u="sng" dirty="0" smtClean="0">
              <a:solidFill>
                <a:srgbClr val="FF0000"/>
              </a:solidFill>
            </a:endParaRPr>
          </a:p>
          <a:p>
            <a:pPr algn="ctr">
              <a:buNone/>
            </a:pPr>
            <a:r>
              <a:rPr lang="es-CO" dirty="0" smtClean="0"/>
              <a:t>     </a:t>
            </a:r>
            <a:r>
              <a:rPr lang="es-CO" dirty="0" smtClean="0">
                <a:solidFill>
                  <a:srgbClr val="0070C0"/>
                </a:solidFill>
              </a:rPr>
              <a:t>La así llamada </a:t>
            </a:r>
            <a:r>
              <a:rPr lang="es-CO" u="sng" dirty="0" smtClean="0">
                <a:solidFill>
                  <a:srgbClr val="0070C0"/>
                </a:solidFill>
              </a:rPr>
              <a:t>ciencia y la religión serán colocadas en mutua oposición</a:t>
            </a:r>
            <a:r>
              <a:rPr lang="es-CO" dirty="0" smtClean="0">
                <a:solidFill>
                  <a:srgbClr val="0070C0"/>
                </a:solidFill>
              </a:rPr>
              <a:t> debido a que hombres finitos no comprenden el poder y la grandeza de Dios.</a:t>
            </a:r>
          </a:p>
          <a:p>
            <a:endParaRPr lang="es-CO" dirty="0" smtClean="0"/>
          </a:p>
          <a:p>
            <a:pPr algn="ctr">
              <a:buNone/>
            </a:pPr>
            <a:r>
              <a:rPr lang="es-CO" dirty="0" smtClean="0"/>
              <a:t>     Se me presentaron las siguientes palabras de las Escrituras- "</a:t>
            </a:r>
            <a:r>
              <a:rPr lang="es-CO" b="1" dirty="0" smtClean="0"/>
              <a:t>Y de vosotros mismos se levantarán hombres que hablen cosas perversas para arrastrar tras sí a los discípulos"</a:t>
            </a:r>
            <a:r>
              <a:rPr lang="es-CO" dirty="0" smtClean="0"/>
              <a:t> </a:t>
            </a:r>
            <a:r>
              <a:rPr lang="es-CO" dirty="0" smtClean="0">
                <a:solidFill>
                  <a:srgbClr val="FF0000"/>
                </a:solidFill>
              </a:rPr>
              <a:t>(Hech. 20: 30).</a:t>
            </a:r>
            <a:r>
              <a:rPr lang="es-CO" dirty="0" smtClean="0"/>
              <a:t> Esto se verá ciertamente entre el pueblo de Dios.</a:t>
            </a:r>
            <a:r>
              <a:rPr lang="es-CO" dirty="0" smtClean="0">
                <a:solidFill>
                  <a:srgbClr val="FF0000"/>
                </a:solidFill>
              </a:rPr>
              <a:t>-Ev 431 (1890).</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6858000"/>
          </a:xfrm>
          <a:blipFill>
            <a:blip r:embed="rId2" cstate="print"/>
            <a:tile tx="0" ty="0" sx="100000" sy="100000" flip="none" algn="tl"/>
          </a:blipFill>
        </p:spPr>
        <p:txBody>
          <a:bodyPr>
            <a:normAutofit fontScale="85000" lnSpcReduction="20000"/>
          </a:bodyPr>
          <a:lstStyle/>
          <a:p>
            <a:pPr>
              <a:buNone/>
            </a:pPr>
            <a:r>
              <a:rPr lang="es-CO" dirty="0" smtClean="0"/>
              <a:t>     La Ultima evidencia del </a:t>
            </a:r>
            <a:r>
              <a:rPr lang="es-CO" b="1" dirty="0" smtClean="0"/>
              <a:t>cumplimiento</a:t>
            </a:r>
            <a:r>
              <a:rPr lang="es-CO" dirty="0" smtClean="0"/>
              <a:t> de esta profecía es, la disidencia llamada “</a:t>
            </a:r>
            <a:r>
              <a:rPr lang="es-CO" b="1" dirty="0" smtClean="0"/>
              <a:t>LA VERDAD ETERNA</a:t>
            </a:r>
            <a:r>
              <a:rPr lang="es-CO" dirty="0" smtClean="0"/>
              <a:t>”, que algunas de sus doctrinas no armonizan con la Biblia.</a:t>
            </a:r>
          </a:p>
          <a:p>
            <a:endParaRPr lang="es-CO" dirty="0" smtClean="0"/>
          </a:p>
          <a:p>
            <a:pPr>
              <a:buNone/>
            </a:pPr>
            <a:r>
              <a:rPr lang="es-CO" dirty="0" smtClean="0"/>
              <a:t>     Como ejemplo solamente citaré dos:</a:t>
            </a:r>
          </a:p>
          <a:p>
            <a:pPr>
              <a:buNone/>
            </a:pPr>
            <a:r>
              <a:rPr lang="es-CO" b="1" dirty="0" smtClean="0"/>
              <a:t>     Primer ejemplo:</a:t>
            </a:r>
            <a:r>
              <a:rPr lang="es-CO" dirty="0" smtClean="0"/>
              <a:t> </a:t>
            </a:r>
            <a:r>
              <a:rPr lang="es-CO" b="1" u="sng" dirty="0" smtClean="0">
                <a:solidFill>
                  <a:srgbClr val="0070C0"/>
                </a:solidFill>
              </a:rPr>
              <a:t>El Espiritusanto No es Cristo</a:t>
            </a:r>
            <a:r>
              <a:rPr lang="es-CO" dirty="0" smtClean="0"/>
              <a:t>: </a:t>
            </a:r>
            <a:r>
              <a:rPr lang="es-CO" dirty="0" smtClean="0">
                <a:solidFill>
                  <a:srgbClr val="FF0000"/>
                </a:solidFill>
              </a:rPr>
              <a:t>Mateo 3:16</a:t>
            </a:r>
            <a:r>
              <a:rPr lang="es-CO" dirty="0" smtClean="0"/>
              <a:t>.</a:t>
            </a:r>
          </a:p>
          <a:p>
            <a:pPr>
              <a:buNone/>
            </a:pPr>
            <a:r>
              <a:rPr lang="es-CO" dirty="0" smtClean="0"/>
              <a:t>     Note que en el momento del bautismo de Jesús, allí se menciona (</a:t>
            </a:r>
            <a:r>
              <a:rPr lang="es-CO" sz="3600" b="1" dirty="0" smtClean="0">
                <a:solidFill>
                  <a:srgbClr val="FF0000"/>
                </a:solidFill>
              </a:rPr>
              <a:t>1</a:t>
            </a:r>
            <a:r>
              <a:rPr lang="es-CO" dirty="0" smtClean="0"/>
              <a:t>), a Jesús, (</a:t>
            </a:r>
            <a:r>
              <a:rPr lang="es-CO" sz="3600" b="1" dirty="0" smtClean="0">
                <a:solidFill>
                  <a:srgbClr val="FF0000"/>
                </a:solidFill>
              </a:rPr>
              <a:t>2</a:t>
            </a:r>
            <a:r>
              <a:rPr lang="es-CO" dirty="0" smtClean="0"/>
              <a:t>), al Espiritusanto quien ya existía y (</a:t>
            </a:r>
            <a:r>
              <a:rPr lang="es-CO" sz="3600" b="1" dirty="0" smtClean="0">
                <a:solidFill>
                  <a:srgbClr val="FF0000"/>
                </a:solidFill>
              </a:rPr>
              <a:t>3</a:t>
            </a:r>
            <a:r>
              <a:rPr lang="es-CO" dirty="0" smtClean="0"/>
              <a:t>), al Padre quien dice: “Este es mi Hijo amado”. </a:t>
            </a:r>
          </a:p>
          <a:p>
            <a:endParaRPr lang="es-CO" dirty="0" smtClean="0"/>
          </a:p>
          <a:p>
            <a:pPr>
              <a:buNone/>
            </a:pPr>
            <a:r>
              <a:rPr lang="es-CO" b="1" dirty="0" smtClean="0"/>
              <a:t>     Segundo ejemplo:</a:t>
            </a:r>
            <a:r>
              <a:rPr lang="es-CO" dirty="0" smtClean="0"/>
              <a:t> Si ellos son Adventistas, tienen que saber que antes de la segunda venida de Cristo, tiene que  suceder (</a:t>
            </a:r>
            <a:r>
              <a:rPr lang="es-CO" sz="3600" b="1" dirty="0" smtClean="0">
                <a:solidFill>
                  <a:srgbClr val="FF0000"/>
                </a:solidFill>
              </a:rPr>
              <a:t>1</a:t>
            </a:r>
            <a:r>
              <a:rPr lang="es-CO" dirty="0" smtClean="0"/>
              <a:t>), la</a:t>
            </a:r>
            <a:r>
              <a:rPr lang="es-CO" b="1" u="sng" dirty="0" smtClean="0">
                <a:solidFill>
                  <a:srgbClr val="0070C0"/>
                </a:solidFill>
              </a:rPr>
              <a:t> ley dominical</a:t>
            </a:r>
            <a:r>
              <a:rPr lang="es-CO" dirty="0" smtClean="0"/>
              <a:t> predicha en </a:t>
            </a:r>
            <a:r>
              <a:rPr lang="es-CO" dirty="0" smtClean="0">
                <a:solidFill>
                  <a:srgbClr val="FF0000"/>
                </a:solidFill>
              </a:rPr>
              <a:t>(Apoc.13)</a:t>
            </a:r>
            <a:r>
              <a:rPr lang="es-CO" dirty="0" smtClean="0"/>
              <a:t>, y (</a:t>
            </a:r>
            <a:r>
              <a:rPr lang="es-CO" sz="3600" b="1" dirty="0" smtClean="0">
                <a:solidFill>
                  <a:srgbClr val="FF0000"/>
                </a:solidFill>
              </a:rPr>
              <a:t>2</a:t>
            </a:r>
            <a:r>
              <a:rPr lang="es-CO" dirty="0" smtClean="0"/>
              <a:t>), tienen que cumplirse los </a:t>
            </a:r>
            <a:r>
              <a:rPr lang="es-CO" b="1" u="sng" dirty="0" smtClean="0">
                <a:solidFill>
                  <a:srgbClr val="0070C0"/>
                </a:solidFill>
              </a:rPr>
              <a:t>seis mil años de pecado,</a:t>
            </a:r>
            <a:r>
              <a:rPr lang="es-CO" dirty="0" smtClean="0"/>
              <a:t> lo cual se cumplen Bíblicamente en el año 2031.</a:t>
            </a:r>
            <a:r>
              <a:rPr lang="sv-SE" dirty="0" smtClean="0"/>
              <a:t>  Como es que ba a benir el 15 de Tishri (Octubre) del 2011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4)">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4)">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heel(4)">
                                      <p:cBhvr>
                                        <p:cTn id="3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016223"/>
          </a:xfrm>
          <a:solidFill>
            <a:schemeClr val="accent3">
              <a:lumMod val="20000"/>
              <a:lumOff val="80000"/>
            </a:schemeClr>
          </a:solidFill>
        </p:spPr>
        <p:txBody>
          <a:bodyPr>
            <a:normAutofit fontScale="92500" lnSpcReduction="10000"/>
          </a:bodyPr>
          <a:lstStyle/>
          <a:p>
            <a:pPr>
              <a:buNone/>
            </a:pPr>
            <a:r>
              <a:rPr lang="es-CO" dirty="0" smtClean="0"/>
              <a:t>                 </a:t>
            </a:r>
            <a:r>
              <a:rPr lang="es-CO" sz="3600" u="sng" dirty="0" smtClean="0">
                <a:solidFill>
                  <a:srgbClr val="FF0000"/>
                </a:solidFill>
              </a:rPr>
              <a:t>¿Cuando viene el zarandeo?</a:t>
            </a:r>
          </a:p>
          <a:p>
            <a:pPr algn="ctr">
              <a:buNone/>
            </a:pPr>
            <a:r>
              <a:rPr lang="es-CO" dirty="0" smtClean="0"/>
              <a:t>    Viene “por la introducción de falsas teorías, estos lectores superficiales, que no están anclados en ningún lugar, son como la arena movediza”.</a:t>
            </a:r>
          </a:p>
        </p:txBody>
      </p:sp>
      <p:pic>
        <p:nvPicPr>
          <p:cNvPr id="18434" name="Picture 2" descr="http://t0.gstatic.com/images?q=tbn:ANd9GcSk-AmY1UwdYHdXtpfWWT2hwcPFZxogh0FTWromdBsdYue3gprFJQ"/>
          <p:cNvPicPr>
            <a:picLocks noChangeAspect="1" noChangeArrowheads="1"/>
          </p:cNvPicPr>
          <p:nvPr/>
        </p:nvPicPr>
        <p:blipFill>
          <a:blip r:embed="rId2" cstate="print"/>
          <a:srcRect/>
          <a:stretch>
            <a:fillRect/>
          </a:stretch>
        </p:blipFill>
        <p:spPr bwMode="auto">
          <a:xfrm>
            <a:off x="6012160" y="2420888"/>
            <a:ext cx="1440160" cy="1440160"/>
          </a:xfrm>
          <a:prstGeom prst="rect">
            <a:avLst/>
          </a:prstGeom>
          <a:noFill/>
        </p:spPr>
      </p:pic>
      <p:sp>
        <p:nvSpPr>
          <p:cNvPr id="5" name="4 Rectángulo"/>
          <p:cNvSpPr/>
          <p:nvPr/>
        </p:nvSpPr>
        <p:spPr>
          <a:xfrm>
            <a:off x="251520" y="2492896"/>
            <a:ext cx="5760640" cy="3662541"/>
          </a:xfrm>
          <a:prstGeom prst="rect">
            <a:avLst/>
          </a:prstGeom>
        </p:spPr>
        <p:txBody>
          <a:bodyPr wrap="square">
            <a:spAutoFit/>
          </a:bodyPr>
          <a:lstStyle/>
          <a:p>
            <a:pPr algn="ctr">
              <a:buNone/>
            </a:pPr>
            <a:r>
              <a:rPr lang="es-CO" sz="2800" dirty="0" smtClean="0"/>
              <a:t>Nota: </a:t>
            </a:r>
            <a:r>
              <a:rPr lang="es-CO" sz="2800" b="1" dirty="0" smtClean="0"/>
              <a:t>LA VERDAD ETERNA </a:t>
            </a:r>
            <a:r>
              <a:rPr lang="es-CO" sz="2800" dirty="0" smtClean="0"/>
              <a:t>cito la venida de Cristo para el día </a:t>
            </a:r>
            <a:r>
              <a:rPr lang="es-CO" sz="2800" u="sng" dirty="0" smtClean="0">
                <a:solidFill>
                  <a:srgbClr val="0070C0"/>
                </a:solidFill>
              </a:rPr>
              <a:t>15 de Octubre del 2011</a:t>
            </a:r>
            <a:r>
              <a:rPr lang="es-CO" sz="2800" dirty="0" smtClean="0"/>
              <a:t>, no se cumplió, la corren para el </a:t>
            </a:r>
            <a:r>
              <a:rPr lang="es-CO" sz="2800" u="sng" dirty="0" smtClean="0">
                <a:solidFill>
                  <a:srgbClr val="0070C0"/>
                </a:solidFill>
              </a:rPr>
              <a:t>22 de octubre</a:t>
            </a:r>
            <a:r>
              <a:rPr lang="es-CO" sz="2800" b="1" dirty="0" smtClean="0"/>
              <a:t>, </a:t>
            </a:r>
            <a:r>
              <a:rPr lang="es-CO" sz="2800" dirty="0" smtClean="0"/>
              <a:t>no se cumplió, y luego la trasladan nuevamente para el </a:t>
            </a:r>
            <a:r>
              <a:rPr lang="es-CO" sz="2800" u="sng" dirty="0" smtClean="0">
                <a:solidFill>
                  <a:srgbClr val="0070C0"/>
                </a:solidFill>
              </a:rPr>
              <a:t>28 de octubre del mismo año. </a:t>
            </a:r>
          </a:p>
          <a:p>
            <a:endParaRPr lang="es-CO" dirty="0" smtClean="0"/>
          </a:p>
          <a:p>
            <a:pPr>
              <a:buNone/>
            </a:pPr>
            <a:r>
              <a:rPr lang="es-CO" dirty="0" smtClean="0"/>
              <a:t>     </a:t>
            </a:r>
          </a:p>
        </p:txBody>
      </p:sp>
      <p:sp>
        <p:nvSpPr>
          <p:cNvPr id="6" name="5 Rectángulo"/>
          <p:cNvSpPr/>
          <p:nvPr/>
        </p:nvSpPr>
        <p:spPr>
          <a:xfrm>
            <a:off x="0" y="5661247"/>
            <a:ext cx="9144000" cy="954107"/>
          </a:xfrm>
          <a:prstGeom prst="rect">
            <a:avLst/>
          </a:prstGeom>
          <a:solidFill>
            <a:schemeClr val="accent5">
              <a:lumMod val="40000"/>
              <a:lumOff val="60000"/>
            </a:schemeClr>
          </a:solidFill>
        </p:spPr>
        <p:txBody>
          <a:bodyPr wrap="square">
            <a:spAutoFit/>
          </a:bodyPr>
          <a:lstStyle/>
          <a:p>
            <a:pPr>
              <a:buNone/>
            </a:pPr>
            <a:r>
              <a:rPr lang="es-CO" sz="2800" dirty="0" smtClean="0"/>
              <a:t>Se deslizan hacia cualquier posición para acomodar el contenido de sus sentimientos de amargura.</a:t>
            </a:r>
            <a:r>
              <a:rPr lang="es-CO" sz="2800" dirty="0" smtClean="0">
                <a:solidFill>
                  <a:srgbClr val="FF0000"/>
                </a:solidFill>
              </a:rPr>
              <a:t>-TM 112 (1897). </a:t>
            </a:r>
          </a:p>
        </p:txBody>
      </p:sp>
      <p:pic>
        <p:nvPicPr>
          <p:cNvPr id="18436" name="Picture 4" descr="http://t2.gstatic.com/images?q=tbn:ANd9GcR4m6cEIUzVw5wIDC5fFM1ADAOJEMFNKpeB1RCUI4JxSQzAKHeKTw"/>
          <p:cNvPicPr>
            <a:picLocks noChangeAspect="1" noChangeArrowheads="1"/>
          </p:cNvPicPr>
          <p:nvPr/>
        </p:nvPicPr>
        <p:blipFill>
          <a:blip r:embed="rId3" cstate="print"/>
          <a:srcRect/>
          <a:stretch>
            <a:fillRect/>
          </a:stretch>
        </p:blipFill>
        <p:spPr bwMode="auto">
          <a:xfrm>
            <a:off x="6012160" y="4005064"/>
            <a:ext cx="1512168" cy="1733551"/>
          </a:xfrm>
          <a:prstGeom prst="rect">
            <a:avLst/>
          </a:prstGeom>
          <a:noFill/>
        </p:spPr>
      </p:pic>
      <p:sp>
        <p:nvSpPr>
          <p:cNvPr id="8" name="7 Rectángulo"/>
          <p:cNvSpPr/>
          <p:nvPr/>
        </p:nvSpPr>
        <p:spPr>
          <a:xfrm>
            <a:off x="7740352" y="2708920"/>
            <a:ext cx="1224136" cy="2677656"/>
          </a:xfrm>
          <a:prstGeom prst="rect">
            <a:avLst/>
          </a:prstGeom>
          <a:solidFill>
            <a:srgbClr val="FFC000"/>
          </a:solidFill>
        </p:spPr>
        <p:txBody>
          <a:bodyPr wrap="square">
            <a:spAutoFit/>
          </a:bodyPr>
          <a:lstStyle/>
          <a:p>
            <a:pPr algn="ctr"/>
            <a:r>
              <a:rPr lang="es-CO" sz="2400" dirty="0" smtClean="0"/>
              <a:t>Son inestables, como el carácter de Pedro.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8434"/>
                                        </p:tgtEl>
                                        <p:attrNameLst>
                                          <p:attrName>style.visibility</p:attrName>
                                        </p:attrNameLst>
                                      </p:cBhvr>
                                      <p:to>
                                        <p:strVal val="visible"/>
                                      </p:to>
                                    </p:set>
                                    <p:anim to="" calcmode="lin" valueType="num">
                                      <p:cBhvr>
                                        <p:cTn id="22" dur="1" fill="hold"/>
                                        <p:tgtEl>
                                          <p:spTgt spid="1843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8436"/>
                                        </p:tgtEl>
                                        <p:attrNameLst>
                                          <p:attrName>style.visibility</p:attrName>
                                        </p:attrNameLst>
                                      </p:cBhvr>
                                      <p:to>
                                        <p:strVal val="visible"/>
                                      </p:to>
                                    </p:set>
                                    <p:anim to="" calcmode="lin" valueType="num">
                                      <p:cBhvr>
                                        <p:cTn id="27" dur="1" fill="hold"/>
                                        <p:tgtEl>
                                          <p:spTgt spid="18436"/>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heel(4)">
                                      <p:cBhvr>
                                        <p:cTn id="32" dur="20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to="" calcmode="lin" valueType="num">
                                      <p:cBhvr>
                                        <p:cTn id="37" dur="1" fill="hold"/>
                                        <p:tgtEl>
                                          <p:spTgt spid="6"/>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1" presetClass="entr" presetSubtype="4"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wheel(4)">
                                      <p:cBhvr>
                                        <p:cTn id="4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p:bldP spid="6" grpId="0"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0000"/>
          </a:bodyPr>
          <a:lstStyle/>
          <a:p>
            <a:r>
              <a:rPr lang="es-CO" b="1" dirty="0" smtClean="0">
                <a:latin typeface="Agency FB" pitchFamily="34" charset="0"/>
              </a:rPr>
              <a:t>¿Porqué algunos hombres son zarandeados?</a:t>
            </a:r>
            <a:endParaRPr lang="es-CO" b="1" dirty="0">
              <a:latin typeface="Agency FB" pitchFamily="34" charset="0"/>
            </a:endParaRPr>
          </a:p>
        </p:txBody>
      </p:sp>
      <p:sp>
        <p:nvSpPr>
          <p:cNvPr id="3" name="2 Marcador de contenido"/>
          <p:cNvSpPr>
            <a:spLocks noGrp="1"/>
          </p:cNvSpPr>
          <p:nvPr>
            <p:ph idx="1"/>
          </p:nvPr>
        </p:nvSpPr>
        <p:spPr>
          <a:xfrm>
            <a:off x="0" y="1600200"/>
            <a:ext cx="5868144" cy="5257800"/>
          </a:xfrm>
          <a:solidFill>
            <a:schemeClr val="accent3">
              <a:lumMod val="20000"/>
              <a:lumOff val="80000"/>
            </a:schemeClr>
          </a:solidFill>
        </p:spPr>
        <p:txBody>
          <a:bodyPr>
            <a:normAutofit fontScale="92500" lnSpcReduction="20000"/>
          </a:bodyPr>
          <a:lstStyle/>
          <a:p>
            <a:pPr algn="ctr">
              <a:buNone/>
            </a:pPr>
            <a:r>
              <a:rPr lang="es-CO" b="1" dirty="0" smtClean="0">
                <a:solidFill>
                  <a:srgbClr val="0070C0"/>
                </a:solidFill>
              </a:rPr>
              <a:t>    No habiendo recibido el amor de la verdad, </a:t>
            </a:r>
            <a:r>
              <a:rPr lang="es-CO" dirty="0" smtClean="0"/>
              <a:t>serán engañados por el enemigo; prestarán atención a espíritus seductores y a doctrinas de demonios, y se apartarán de la fe.</a:t>
            </a:r>
            <a:r>
              <a:rPr lang="es-CO" dirty="0" smtClean="0">
                <a:solidFill>
                  <a:srgbClr val="FF0000"/>
                </a:solidFill>
              </a:rPr>
              <a:t>-6T 401 (1900)</a:t>
            </a:r>
            <a:r>
              <a:rPr lang="es-CO" dirty="0" smtClean="0"/>
              <a:t>. </a:t>
            </a:r>
          </a:p>
          <a:p>
            <a:endParaRPr lang="es-CO" dirty="0" smtClean="0"/>
          </a:p>
          <a:p>
            <a:pPr algn="ctr">
              <a:buNone/>
            </a:pPr>
            <a:r>
              <a:rPr lang="es-CO" dirty="0" smtClean="0"/>
              <a:t>   El enemigo presentará falsas doctrinas, tales como la doctrina de que no existe un santuario. Este es uno de los puntos en los cuales algunos se apartarán de la fe.</a:t>
            </a:r>
            <a:r>
              <a:rPr lang="es-CO" dirty="0" smtClean="0">
                <a:solidFill>
                  <a:srgbClr val="FF0000"/>
                </a:solidFill>
              </a:rPr>
              <a:t>-Ev 167 (1905). </a:t>
            </a:r>
          </a:p>
          <a:p>
            <a:endParaRPr lang="es-CO" dirty="0"/>
          </a:p>
        </p:txBody>
      </p:sp>
      <p:pic>
        <p:nvPicPr>
          <p:cNvPr id="4" name="Picture 4" descr="http://t3.gstatic.com/images?q=tbn:ANd9GcQhzbAmHekcFV6qGE3kefUbW6FhhbtqdaeMCaBYVaucgz8Z3Zkp"/>
          <p:cNvPicPr>
            <a:picLocks noChangeAspect="1" noChangeArrowheads="1"/>
          </p:cNvPicPr>
          <p:nvPr/>
        </p:nvPicPr>
        <p:blipFill>
          <a:blip r:embed="rId2" cstate="print"/>
          <a:srcRect/>
          <a:stretch>
            <a:fillRect/>
          </a:stretch>
        </p:blipFill>
        <p:spPr bwMode="auto">
          <a:xfrm>
            <a:off x="6228184" y="1628800"/>
            <a:ext cx="2664296" cy="1656184"/>
          </a:xfrm>
          <a:prstGeom prst="rect">
            <a:avLst/>
          </a:prstGeom>
          <a:noFill/>
        </p:spPr>
      </p:pic>
      <p:pic>
        <p:nvPicPr>
          <p:cNvPr id="17410" name="Picture 2" descr="http://t0.gstatic.com/images?q=tbn:ANd9GcQmJFpDl-Y6FLlX5YqHd2oEIRJ1R7fTdkTqs_mP3S_nMJxwJnQ-IA"/>
          <p:cNvPicPr>
            <a:picLocks noChangeAspect="1" noChangeArrowheads="1"/>
          </p:cNvPicPr>
          <p:nvPr/>
        </p:nvPicPr>
        <p:blipFill>
          <a:blip r:embed="rId3" cstate="print"/>
          <a:srcRect/>
          <a:stretch>
            <a:fillRect/>
          </a:stretch>
        </p:blipFill>
        <p:spPr bwMode="auto">
          <a:xfrm>
            <a:off x="7439025" y="4221088"/>
            <a:ext cx="1704975" cy="1944216"/>
          </a:xfrm>
          <a:prstGeom prst="rect">
            <a:avLst/>
          </a:prstGeom>
          <a:noFill/>
        </p:spPr>
      </p:pic>
      <p:pic>
        <p:nvPicPr>
          <p:cNvPr id="17412" name="Picture 4" descr="http://t0.gstatic.com/images?q=tbn:ANd9GcQTFbclY9R1n3ywSKstuLlRNxc-si321SLRqTPCN8534o_VblzS"/>
          <p:cNvPicPr>
            <a:picLocks noChangeAspect="1" noChangeArrowheads="1"/>
          </p:cNvPicPr>
          <p:nvPr/>
        </p:nvPicPr>
        <p:blipFill>
          <a:blip r:embed="rId4" cstate="print"/>
          <a:srcRect/>
          <a:stretch>
            <a:fillRect/>
          </a:stretch>
        </p:blipFill>
        <p:spPr bwMode="auto">
          <a:xfrm>
            <a:off x="5868144" y="4221088"/>
            <a:ext cx="1502296" cy="19442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4)">
                                      <p:cBhvr>
                                        <p:cTn id="14" dur="2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43" presetClass="entr" presetSubtype="0" fill="hold" grpId="0" nodeType="clickEffect">
                                  <p:stCondLst>
                                    <p:cond delay="0"/>
                                  </p:stCondLst>
                                  <p:childTnLst>
                                    <p:set>
                                      <p:cBhvr>
                                        <p:cTn id="18" dur="1" fill="hold">
                                          <p:stCondLst>
                                            <p:cond delay="0"/>
                                          </p:stCondLst>
                                        </p:cTn>
                                        <p:tgtEl>
                                          <p:spTgt spid="3">
                                            <p:bg/>
                                          </p:spTgt>
                                        </p:tgtEl>
                                        <p:attrNameLst>
                                          <p:attrName>style.visibility</p:attrName>
                                        </p:attrNameLst>
                                      </p:cBhvr>
                                      <p:to>
                                        <p:strVal val="visible"/>
                                      </p:to>
                                    </p:set>
                                    <p:animEffect transition="in" filter="fade">
                                      <p:cBhvr>
                                        <p:cTn id="19" dur="100"/>
                                        <p:tgtEl>
                                          <p:spTgt spid="3">
                                            <p:bg/>
                                          </p:spTgt>
                                        </p:tgtEl>
                                      </p:cBhvr>
                                    </p:animEffect>
                                    <p:anim calcmode="lin" valueType="num">
                                      <p:cBhvr>
                                        <p:cTn id="20" dur="400" fill="hold"/>
                                        <p:tgtEl>
                                          <p:spTgt spid="3">
                                            <p:bg/>
                                          </p:spTgt>
                                        </p:tgtEl>
                                        <p:attrNameLst>
                                          <p:attrName>ppt_x</p:attrName>
                                        </p:attrNameLst>
                                      </p:cBhvr>
                                      <p:tavLst>
                                        <p:tav tm="0">
                                          <p:val>
                                            <p:strVal val="#ppt_x"/>
                                          </p:val>
                                        </p:tav>
                                        <p:tav tm="100000">
                                          <p:val>
                                            <p:strVal val="#ppt_x"/>
                                          </p:val>
                                        </p:tav>
                                      </p:tavLst>
                                    </p:anim>
                                    <p:anim calcmode="lin" valueType="num">
                                      <p:cBhvr>
                                        <p:cTn id="21" dur="400" fill="hold"/>
                                        <p:tgtEl>
                                          <p:spTgt spid="3">
                                            <p:bg/>
                                          </p:spTgt>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3" presetClass="entr" presetSubtype="0" fill="hold" grpId="0" nodeType="clickEffect">
                                  <p:stCondLst>
                                    <p:cond delay="0"/>
                                  </p:stCondLst>
                                  <p:childTnLst>
                                    <p:set>
                                      <p:cBhvr>
                                        <p:cTn id="27" dur="1" fill="hold">
                                          <p:stCondLst>
                                            <p:cond delay="0"/>
                                          </p:stCondLst>
                                        </p:cTn>
                                        <p:tgtEl>
                                          <p:spTgt spid="3">
                                            <p:txEl>
                                              <p:pRg st="0" end="0"/>
                                            </p:txEl>
                                          </p:spTgt>
                                        </p:tgtEl>
                                        <p:attrNameLst>
                                          <p:attrName>style.visibility</p:attrName>
                                        </p:attrNameLst>
                                      </p:cBhvr>
                                      <p:to>
                                        <p:strVal val="visible"/>
                                      </p:to>
                                    </p:set>
                                    <p:animEffect transition="in" filter="fade">
                                      <p:cBhvr>
                                        <p:cTn id="28" dur="100"/>
                                        <p:tgtEl>
                                          <p:spTgt spid="3">
                                            <p:txEl>
                                              <p:pRg st="0" end="0"/>
                                            </p:txEl>
                                          </p:spTgt>
                                        </p:tgtEl>
                                      </p:cBhvr>
                                    </p:animEffect>
                                    <p:anim calcmode="lin" valueType="num">
                                      <p:cBhvr>
                                        <p:cTn id="29"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0"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31"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2"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3" presetClass="entr" presetSubtype="0" fill="hold" nodeType="clickEffect">
                                  <p:stCondLst>
                                    <p:cond delay="0"/>
                                  </p:stCondLst>
                                  <p:childTnLst>
                                    <p:set>
                                      <p:cBhvr>
                                        <p:cTn id="36" dur="1" fill="hold">
                                          <p:stCondLst>
                                            <p:cond delay="0"/>
                                          </p:stCondLst>
                                        </p:cTn>
                                        <p:tgtEl>
                                          <p:spTgt spid="17412"/>
                                        </p:tgtEl>
                                        <p:attrNameLst>
                                          <p:attrName>style.visibility</p:attrName>
                                        </p:attrNameLst>
                                      </p:cBhvr>
                                      <p:to>
                                        <p:strVal val="visible"/>
                                      </p:to>
                                    </p:set>
                                    <p:animEffect transition="in" filter="fade">
                                      <p:cBhvr>
                                        <p:cTn id="37" dur="100"/>
                                        <p:tgtEl>
                                          <p:spTgt spid="17412"/>
                                        </p:tgtEl>
                                      </p:cBhvr>
                                    </p:animEffect>
                                    <p:anim calcmode="lin" valueType="num">
                                      <p:cBhvr>
                                        <p:cTn id="38" dur="400" fill="hold"/>
                                        <p:tgtEl>
                                          <p:spTgt spid="17412"/>
                                        </p:tgtEl>
                                        <p:attrNameLst>
                                          <p:attrName>ppt_x</p:attrName>
                                        </p:attrNameLst>
                                      </p:cBhvr>
                                      <p:tavLst>
                                        <p:tav tm="0">
                                          <p:val>
                                            <p:strVal val="#ppt_x"/>
                                          </p:val>
                                        </p:tav>
                                        <p:tav tm="100000">
                                          <p:val>
                                            <p:strVal val="#ppt_x"/>
                                          </p:val>
                                        </p:tav>
                                      </p:tavLst>
                                    </p:anim>
                                    <p:anim calcmode="lin" valueType="num">
                                      <p:cBhvr>
                                        <p:cTn id="39" dur="400" fill="hold"/>
                                        <p:tgtEl>
                                          <p:spTgt spid="17412"/>
                                        </p:tgtEl>
                                        <p:attrNameLst>
                                          <p:attrName>ppt_y</p:attrName>
                                        </p:attrNameLst>
                                      </p:cBhvr>
                                      <p:tavLst>
                                        <p:tav tm="0">
                                          <p:val>
                                            <p:strVal val="#ppt_y+0.31"/>
                                          </p:val>
                                        </p:tav>
                                        <p:tav tm="100000">
                                          <p:val>
                                            <p:strVal val="#ppt_y+0.31"/>
                                          </p:val>
                                        </p:tav>
                                      </p:tavLst>
                                    </p:anim>
                                    <p:anim calcmode="lin" valueType="num">
                                      <p:cBhvr>
                                        <p:cTn id="40" dur="600" decel="50000" fill="hold">
                                          <p:stCondLst>
                                            <p:cond delay="400"/>
                                          </p:stCondLst>
                                        </p:cTn>
                                        <p:tgtEl>
                                          <p:spTgt spid="1741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1" dur="600" decel="50000" fill="hold">
                                          <p:stCondLst>
                                            <p:cond delay="400"/>
                                          </p:stCondLst>
                                        </p:cTn>
                                        <p:tgtEl>
                                          <p:spTgt spid="1741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3" presetClass="entr" presetSubtype="0" fill="hold" nodeType="clickEffect">
                                  <p:stCondLst>
                                    <p:cond delay="0"/>
                                  </p:stCondLst>
                                  <p:childTnLst>
                                    <p:set>
                                      <p:cBhvr>
                                        <p:cTn id="45" dur="1" fill="hold">
                                          <p:stCondLst>
                                            <p:cond delay="0"/>
                                          </p:stCondLst>
                                        </p:cTn>
                                        <p:tgtEl>
                                          <p:spTgt spid="17410"/>
                                        </p:tgtEl>
                                        <p:attrNameLst>
                                          <p:attrName>style.visibility</p:attrName>
                                        </p:attrNameLst>
                                      </p:cBhvr>
                                      <p:to>
                                        <p:strVal val="visible"/>
                                      </p:to>
                                    </p:set>
                                    <p:animEffect transition="in" filter="fade">
                                      <p:cBhvr>
                                        <p:cTn id="46" dur="100"/>
                                        <p:tgtEl>
                                          <p:spTgt spid="17410"/>
                                        </p:tgtEl>
                                      </p:cBhvr>
                                    </p:animEffect>
                                    <p:anim calcmode="lin" valueType="num">
                                      <p:cBhvr>
                                        <p:cTn id="47" dur="400" fill="hold"/>
                                        <p:tgtEl>
                                          <p:spTgt spid="17410"/>
                                        </p:tgtEl>
                                        <p:attrNameLst>
                                          <p:attrName>ppt_x</p:attrName>
                                        </p:attrNameLst>
                                      </p:cBhvr>
                                      <p:tavLst>
                                        <p:tav tm="0">
                                          <p:val>
                                            <p:strVal val="#ppt_x"/>
                                          </p:val>
                                        </p:tav>
                                        <p:tav tm="100000">
                                          <p:val>
                                            <p:strVal val="#ppt_x"/>
                                          </p:val>
                                        </p:tav>
                                      </p:tavLst>
                                    </p:anim>
                                    <p:anim calcmode="lin" valueType="num">
                                      <p:cBhvr>
                                        <p:cTn id="48" dur="400" fill="hold"/>
                                        <p:tgtEl>
                                          <p:spTgt spid="17410"/>
                                        </p:tgtEl>
                                        <p:attrNameLst>
                                          <p:attrName>ppt_y</p:attrName>
                                        </p:attrNameLst>
                                      </p:cBhvr>
                                      <p:tavLst>
                                        <p:tav tm="0">
                                          <p:val>
                                            <p:strVal val="#ppt_y+0.31"/>
                                          </p:val>
                                        </p:tav>
                                        <p:tav tm="100000">
                                          <p:val>
                                            <p:strVal val="#ppt_y+0.31"/>
                                          </p:val>
                                        </p:tav>
                                      </p:tavLst>
                                    </p:anim>
                                    <p:anim calcmode="lin" valueType="num">
                                      <p:cBhvr>
                                        <p:cTn id="49" dur="600" decel="50000" fill="hold">
                                          <p:stCondLst>
                                            <p:cond delay="400"/>
                                          </p:stCondLst>
                                        </p:cTn>
                                        <p:tgtEl>
                                          <p:spTgt spid="174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0" dur="600" decel="50000" fill="hold">
                                          <p:stCondLst>
                                            <p:cond delay="400"/>
                                          </p:stCondLst>
                                        </p:cTn>
                                        <p:tgtEl>
                                          <p:spTgt spid="174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4" presetClass="entr" presetSubtype="0" fill="hold" nodeType="clickEffect">
                                  <p:stCondLst>
                                    <p:cond delay="0"/>
                                  </p:stCondLst>
                                  <p:childTnLst>
                                    <p:set>
                                      <p:cBhvr>
                                        <p:cTn id="54" dur="1" fill="hold">
                                          <p:stCondLst>
                                            <p:cond delay="0"/>
                                          </p:stCondLst>
                                        </p:cTn>
                                        <p:tgtEl>
                                          <p:spTgt spid="3">
                                            <p:txEl>
                                              <p:pRg st="2" end="2"/>
                                            </p:txEl>
                                          </p:spTgt>
                                        </p:tgtEl>
                                        <p:attrNameLst>
                                          <p:attrName>style.visibility</p:attrName>
                                        </p:attrNameLst>
                                      </p:cBhvr>
                                      <p:to>
                                        <p:strVal val="visible"/>
                                      </p:to>
                                    </p:set>
                                    <p:anim to="" calcmode="lin" valueType="num">
                                      <p:cBhvr>
                                        <p:cTn id="55"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fontScale="90000"/>
          </a:bodyPr>
          <a:lstStyle/>
          <a:p>
            <a:r>
              <a:rPr lang="es-CO" b="1" dirty="0" smtClean="0">
                <a:solidFill>
                  <a:srgbClr val="FF0000"/>
                </a:solidFill>
                <a:latin typeface="Agency FB" pitchFamily="34" charset="0"/>
              </a:rPr>
              <a:t>¿Cuál es otra de las causas por la cual algunos se apartarán de la fe?</a:t>
            </a:r>
            <a:endParaRPr lang="es-CO" b="1" dirty="0">
              <a:solidFill>
                <a:srgbClr val="FF0000"/>
              </a:solidFill>
              <a:latin typeface="Agency FB" pitchFamily="34" charset="0"/>
            </a:endParaRPr>
          </a:p>
        </p:txBody>
      </p:sp>
      <p:sp>
        <p:nvSpPr>
          <p:cNvPr id="3" name="2 Marcador de contenido"/>
          <p:cNvSpPr>
            <a:spLocks noGrp="1"/>
          </p:cNvSpPr>
          <p:nvPr>
            <p:ph idx="1"/>
          </p:nvPr>
        </p:nvSpPr>
        <p:spPr>
          <a:xfrm>
            <a:off x="0" y="1600200"/>
            <a:ext cx="5940152" cy="5257800"/>
          </a:xfrm>
          <a:solidFill>
            <a:schemeClr val="accent3">
              <a:lumMod val="20000"/>
              <a:lumOff val="80000"/>
            </a:schemeClr>
          </a:solidFill>
        </p:spPr>
        <p:txBody>
          <a:bodyPr>
            <a:normAutofit fontScale="85000" lnSpcReduction="10000"/>
          </a:bodyPr>
          <a:lstStyle/>
          <a:p>
            <a:pPr>
              <a:buNone/>
            </a:pPr>
            <a:r>
              <a:rPr lang="es-CO" dirty="0" smtClean="0"/>
              <a:t>     El último engaño de Satanás se hará para que no tenga efecto el testimonio del Espíritu de Dios. "Sin profecía el pueblo será disipado" </a:t>
            </a:r>
            <a:r>
              <a:rPr lang="es-CO" dirty="0" smtClean="0">
                <a:solidFill>
                  <a:srgbClr val="FF0000"/>
                </a:solidFill>
              </a:rPr>
              <a:t>(Prov. 29:18, versión Valera antigua). </a:t>
            </a:r>
          </a:p>
          <a:p>
            <a:pPr>
              <a:buNone/>
            </a:pPr>
            <a:endParaRPr lang="es-CO" dirty="0" smtClean="0"/>
          </a:p>
          <a:p>
            <a:pPr>
              <a:buNone/>
            </a:pPr>
            <a:r>
              <a:rPr lang="es-CO" dirty="0" smtClean="0"/>
              <a:t>     </a:t>
            </a:r>
            <a:r>
              <a:rPr lang="es-CO" u="sng" dirty="0" smtClean="0"/>
              <a:t>Satanás trabajará hábilmente en diferentes formas y mediante diferentes instrumentos</a:t>
            </a:r>
            <a:r>
              <a:rPr lang="es-CO" dirty="0" smtClean="0"/>
              <a:t> , </a:t>
            </a:r>
            <a:r>
              <a:rPr lang="es-CO" sz="3300" b="1" dirty="0" smtClean="0">
                <a:solidFill>
                  <a:srgbClr val="FF0000"/>
                </a:solidFill>
              </a:rPr>
              <a:t>¿para qué? </a:t>
            </a:r>
            <a:r>
              <a:rPr lang="es-CO" dirty="0" smtClean="0"/>
              <a:t>Para perturbar la confianza del pueblo remanente de Dios en el testimonio verdadero.</a:t>
            </a:r>
            <a:r>
              <a:rPr lang="es-CO" dirty="0" smtClean="0">
                <a:solidFill>
                  <a:srgbClr val="FF0000"/>
                </a:solidFill>
              </a:rPr>
              <a:t>-1MS 54-55 (1890). </a:t>
            </a:r>
          </a:p>
        </p:txBody>
      </p:sp>
      <p:pic>
        <p:nvPicPr>
          <p:cNvPr id="16386" name="Picture 2" descr="http://t3.gstatic.com/images?q=tbn:ANd9GcSuDnMtxH2kJC1gmGe_LDy_B1r_HKqsD7oqcY8-iGKjV4HvtgPkmQ"/>
          <p:cNvPicPr>
            <a:picLocks noChangeAspect="1" noChangeArrowheads="1"/>
          </p:cNvPicPr>
          <p:nvPr/>
        </p:nvPicPr>
        <p:blipFill>
          <a:blip r:embed="rId2" cstate="print"/>
          <a:srcRect/>
          <a:stretch>
            <a:fillRect/>
          </a:stretch>
        </p:blipFill>
        <p:spPr bwMode="auto">
          <a:xfrm>
            <a:off x="6300192" y="1700808"/>
            <a:ext cx="2619375" cy="1872208"/>
          </a:xfrm>
          <a:prstGeom prst="rect">
            <a:avLst/>
          </a:prstGeom>
          <a:noFill/>
        </p:spPr>
      </p:pic>
      <p:pic>
        <p:nvPicPr>
          <p:cNvPr id="16388" name="Picture 4" descr="http://t0.gstatic.com/images?q=tbn:ANd9GcTR5eeJ5je8VyJXLr4hryGR8VEJBiPYJJyRpvxixDR1Ai-mEkdK"/>
          <p:cNvPicPr>
            <a:picLocks noChangeAspect="1" noChangeArrowheads="1"/>
          </p:cNvPicPr>
          <p:nvPr/>
        </p:nvPicPr>
        <p:blipFill>
          <a:blip r:embed="rId3" cstate="print"/>
          <a:srcRect/>
          <a:stretch>
            <a:fillRect/>
          </a:stretch>
        </p:blipFill>
        <p:spPr bwMode="auto">
          <a:xfrm>
            <a:off x="6084168" y="3717032"/>
            <a:ext cx="1512168" cy="1440160"/>
          </a:xfrm>
          <a:prstGeom prst="rect">
            <a:avLst/>
          </a:prstGeom>
          <a:noFill/>
        </p:spPr>
      </p:pic>
      <p:pic>
        <p:nvPicPr>
          <p:cNvPr id="16390" name="Picture 6" descr="http://t1.gstatic.com/images?q=tbn:ANd9GcRkL4tNTJ3E5lVCdORqIWBRK0z--YfzBU5YvspOVCG2tQmsDVWl"/>
          <p:cNvPicPr>
            <a:picLocks noChangeAspect="1" noChangeArrowheads="1"/>
          </p:cNvPicPr>
          <p:nvPr/>
        </p:nvPicPr>
        <p:blipFill>
          <a:blip r:embed="rId4" cstate="print"/>
          <a:srcRect/>
          <a:stretch>
            <a:fillRect/>
          </a:stretch>
        </p:blipFill>
        <p:spPr bwMode="auto">
          <a:xfrm>
            <a:off x="7740352" y="3717032"/>
            <a:ext cx="1224136" cy="1440161"/>
          </a:xfrm>
          <a:prstGeom prst="rect">
            <a:avLst/>
          </a:prstGeom>
          <a:noFill/>
        </p:spPr>
      </p:pic>
      <p:pic>
        <p:nvPicPr>
          <p:cNvPr id="16392" name="Picture 8" descr="http://t2.gstatic.com/images?q=tbn:ANd9GcT7mZf8yvrrbRqdXJnWb9ZJbGA8qduCjtDjMQmF6hnexdQNQADYtw"/>
          <p:cNvPicPr>
            <a:picLocks noChangeAspect="1" noChangeArrowheads="1"/>
          </p:cNvPicPr>
          <p:nvPr/>
        </p:nvPicPr>
        <p:blipFill>
          <a:blip r:embed="rId5" cstate="print"/>
          <a:srcRect/>
          <a:stretch>
            <a:fillRect/>
          </a:stretch>
        </p:blipFill>
        <p:spPr bwMode="auto">
          <a:xfrm>
            <a:off x="6084168" y="5229200"/>
            <a:ext cx="2736304" cy="144016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6386"/>
                                        </p:tgtEl>
                                        <p:attrNameLst>
                                          <p:attrName>style.visibility</p:attrName>
                                        </p:attrNameLst>
                                      </p:cBhvr>
                                      <p:to>
                                        <p:strVal val="visible"/>
                                      </p:to>
                                    </p:set>
                                    <p:anim to="" calcmode="lin" valueType="num">
                                      <p:cBhvr>
                                        <p:cTn id="7" dur="1" fill="hold"/>
                                        <p:tgtEl>
                                          <p:spTgt spid="1638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4)">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4)">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4)">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6388"/>
                                        </p:tgtEl>
                                        <p:attrNameLst>
                                          <p:attrName>style.visibility</p:attrName>
                                        </p:attrNameLst>
                                      </p:cBhvr>
                                      <p:to>
                                        <p:strVal val="visible"/>
                                      </p:to>
                                    </p:set>
                                    <p:anim to="" calcmode="lin" valueType="num">
                                      <p:cBhvr>
                                        <p:cTn id="27" dur="1" fill="hold"/>
                                        <p:tgtEl>
                                          <p:spTgt spid="16388"/>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6390"/>
                                        </p:tgtEl>
                                        <p:attrNameLst>
                                          <p:attrName>style.visibility</p:attrName>
                                        </p:attrNameLst>
                                      </p:cBhvr>
                                      <p:to>
                                        <p:strVal val="visible"/>
                                      </p:to>
                                    </p:set>
                                    <p:anim to="" calcmode="lin" valueType="num">
                                      <p:cBhvr>
                                        <p:cTn id="32" dur="1" fill="hold"/>
                                        <p:tgtEl>
                                          <p:spTgt spid="16390"/>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1" presetClass="entr" presetSubtype="4" fill="hold" nodeType="clickEffect">
                                  <p:stCondLst>
                                    <p:cond delay="0"/>
                                  </p:stCondLst>
                                  <p:childTnLst>
                                    <p:set>
                                      <p:cBhvr>
                                        <p:cTn id="36" dur="1" fill="hold">
                                          <p:stCondLst>
                                            <p:cond delay="0"/>
                                          </p:stCondLst>
                                        </p:cTn>
                                        <p:tgtEl>
                                          <p:spTgt spid="16392"/>
                                        </p:tgtEl>
                                        <p:attrNameLst>
                                          <p:attrName>style.visibility</p:attrName>
                                        </p:attrNameLst>
                                      </p:cBhvr>
                                      <p:to>
                                        <p:strVal val="visible"/>
                                      </p:to>
                                    </p:set>
                                    <p:animEffect transition="in" filter="wheel(4)">
                                      <p:cBhvr>
                                        <p:cTn id="37" dur="2000"/>
                                        <p:tgtEl>
                                          <p:spTgt spid="163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dirty="0" smtClean="0">
                <a:solidFill>
                  <a:srgbClr val="FF0000"/>
                </a:solidFill>
                <a:latin typeface="Agency FB" pitchFamily="34" charset="0"/>
              </a:rPr>
              <a:t>¿En que están basados estos temas?</a:t>
            </a:r>
            <a:endParaRPr lang="es-CO" sz="4800" b="1" dirty="0">
              <a:solidFill>
                <a:srgbClr val="FF0000"/>
              </a:solidFill>
              <a:latin typeface="Agency FB" pitchFamily="34" charset="0"/>
            </a:endParaRPr>
          </a:p>
        </p:txBody>
      </p:sp>
      <p:sp>
        <p:nvSpPr>
          <p:cNvPr id="3" name="2 Marcador de contenido"/>
          <p:cNvSpPr>
            <a:spLocks noGrp="1"/>
          </p:cNvSpPr>
          <p:nvPr>
            <p:ph idx="1"/>
          </p:nvPr>
        </p:nvSpPr>
        <p:spPr>
          <a:xfrm>
            <a:off x="0" y="1600200"/>
            <a:ext cx="5220072" cy="5257800"/>
          </a:xfrm>
          <a:solidFill>
            <a:srgbClr val="FFFF00"/>
          </a:solidFill>
        </p:spPr>
        <p:txBody>
          <a:bodyPr>
            <a:normAutofit fontScale="92500" lnSpcReduction="20000"/>
          </a:bodyPr>
          <a:lstStyle/>
          <a:p>
            <a:pPr algn="ctr">
              <a:buNone/>
            </a:pPr>
            <a:r>
              <a:rPr lang="es-CO" dirty="0" smtClean="0"/>
              <a:t>    Estos temas están basados (</a:t>
            </a:r>
            <a:r>
              <a:rPr lang="es-CO" sz="3500" b="1" dirty="0" smtClean="0">
                <a:solidFill>
                  <a:srgbClr val="FF0000"/>
                </a:solidFill>
              </a:rPr>
              <a:t>1</a:t>
            </a:r>
            <a:r>
              <a:rPr lang="es-CO" dirty="0" smtClean="0"/>
              <a:t>), en lo que dice la </a:t>
            </a:r>
            <a:r>
              <a:rPr lang="es-CO" u="sng" dirty="0" smtClean="0">
                <a:solidFill>
                  <a:srgbClr val="0070C0"/>
                </a:solidFill>
              </a:rPr>
              <a:t>Luz mayor, la Biblia</a:t>
            </a:r>
          </a:p>
          <a:p>
            <a:pPr algn="ctr">
              <a:buNone/>
            </a:pPr>
            <a:endParaRPr lang="es-CO" u="sng" dirty="0" smtClean="0">
              <a:solidFill>
                <a:srgbClr val="0070C0"/>
              </a:solidFill>
            </a:endParaRPr>
          </a:p>
          <a:p>
            <a:pPr algn="ctr">
              <a:buNone/>
            </a:pPr>
            <a:r>
              <a:rPr lang="es-CO" dirty="0" smtClean="0"/>
              <a:t>(</a:t>
            </a:r>
            <a:r>
              <a:rPr lang="es-CO" sz="3500" b="1" dirty="0" smtClean="0">
                <a:solidFill>
                  <a:srgbClr val="FF0000"/>
                </a:solidFill>
              </a:rPr>
              <a:t>2</a:t>
            </a:r>
            <a:r>
              <a:rPr lang="es-CO" dirty="0" smtClean="0"/>
              <a:t>) En lo que el Señor le mostró a su mensajera, y están registrados en la </a:t>
            </a:r>
            <a:r>
              <a:rPr lang="es-CO" u="sng" dirty="0" smtClean="0">
                <a:solidFill>
                  <a:srgbClr val="0070C0"/>
                </a:solidFill>
              </a:rPr>
              <a:t>Luz menor, el Espíritu de Profecía</a:t>
            </a:r>
            <a:r>
              <a:rPr lang="es-CO" dirty="0" smtClean="0"/>
              <a:t>, de con cuales “El enemigo ha hecho esfuerzos magistrales para perturbar la fe de nuestro pueblo en los Testimonios...” </a:t>
            </a:r>
            <a:endParaRPr lang="es-CO" dirty="0"/>
          </a:p>
        </p:txBody>
      </p:sp>
      <p:sp>
        <p:nvSpPr>
          <p:cNvPr id="62466" name="AutoShape 2" descr="data:image/jpg;base64,/9j/4AAQSkZJRgABAQAAAQABAAD/2wBDAAkGBwgHBgkIBwgKCgkLDRYPDQwMDRsUFRAWIB0iIiAdHx8kKDQsJCYxJx8fLT0tMTU3Ojo6Iys/RD84QzQ5Ojf/2wBDAQoKCg0MDRoPDxo3JR8lNzc3Nzc3Nzc3Nzc3Nzc3Nzc3Nzc3Nzc3Nzc3Nzc3Nzc3Nzc3Nzc3Nzc3Nzc3Nzc3Nzf/wAARCACUAIMDASIAAhEBAxEB/8QAHAAAAQQDAQAAAAAAAAAAAAAAAAMEBQcBAgYI/8QAQhAAAgEDAgMGBAMEBA8AAAAAAQIDAAQRBSEGEjEHE0FRYXEUIkKBMpGxFSNSoQglM8EkNDZDRFVicoKSo7PR4fH/xAAZAQADAQEBAAAAAAAAAAAAAAAAAQMCBAX/xAAjEQACAgICAgIDAQAAAAAAAAAAAQIRAyESMQRBIlEUQmGR/9oADAMBAAIRAxEAPwC8aKKKACiiigAptqF7b6dZT3l7IIreCNpJHPRVAyTTmqo7f9ZNrodno8ZTN9IZJfnIZUTB6DqCTjfy/IA57We0y+4m1f8AZulSS6bp7h4ldXxJMT+FicZTw2B8dzXE6Xrt9a3jPd6vfmeMkOnxkpZiDnGebHWuz4C7O4ZLe21fWZJRI3LLDbRtyhR1HOeufTp71Z0drbRsWS3hVj1IjAJ96XGyqmo+jiuDO1A980es3hubQH55HQCW369eUfMv8xjO/hcCMGRWUhgRkEbg+tVlxrwpBrdpz20aQ6jGpNvMgCnm68rY6g0dhvE7anokuiXnMt1ppAQNsTEScD/hIK49qFrQppNWiz6KKKZMKKKKACiiigAooooAKKKKACiiigAqhv6QUTrxNpMsjOYpLV1CkjlBDDOBjO+R/Kr5qrO37TI7vh+xvRj4m1uCqDxZWX5lH/KD9qUujUE3JJEVpfHGn6TZcl8biaRcARW8XOVGPE7AfnU/Drba3olze6C2JFQ8qSr88beqjx+9cnwrwe2oo17MYLq1uIzG0DlkMZOCWGPq2xnwGasO3trWy1JliiiSWeIc4XA5+Unf+dSi3x7O3KoKbpbOE4c0/iM6kt5cyfGzORJIb2TPdrkjkRR+BsYPljFTdlw/Bw5xzd8RwmQQzxAmCJgqguR3uRjcZCNt4k11kLWqy5Cxq7bc4A39M1GcTTwRabfX8kYYWVtJIu2/4GyB71RRpEJSUntUjuAc1mtIXWWJJF/C6hh7Gt60c4UUUUAFFFFABRRRQAUUUUAFFFFABUTxNo0WvaTLZTKhyVeMuMgOpyufTI39M1LVg9DSatUOMnF2iltG1Obhe8NncIRArMhAOSpU8p/T/wCVM6prHDeqS2s99K3PCytGgcqxPpjc+O3Qjr0pPtK4M1A60vEmgWxumkQR31mmA0igY518zjAx6CoO3tNKeZIdRQQTouWMkWJAuM9D5eXUVz1KGu0erCWLP8nqX8LBgmtZ1SGzsSsUjc5ZUEYUnfm8N/bNcr2uKbfgK8VGbnlmiQYO5+cbfyrr9MjgtreNlu0lRlBQ4AyMfzrOq6dDq1mVurYXCpIk0cLPy8zIwYAnwzjH3rpVPo8+bp0uif0mNotMtI3/ABLCgPuFFO6a6feR3trHPEGUOM8rjBU+II8wdqc0ETNFFFABRRRQAUUUUAFFFFABRRRQAUlPPFbxPLPIkcaDLO7ABR5knpUPxdxVpvCmltfalLknaKBCOeZvJR+p8K84cZ8eazxfOy3svcWAIKWUTHkHqx6uff8AKmlbAtnjTti0vTIprfh5BqV2FOJ/9HQ+eer/AG29ah+Prd3tbLV5SJPiI07yRRsZMZyMdM749qp2Q8yrzDmHiPOu3i481W30KPTNR0mOSySEQrLMSXyq5BzsM7DB8PWtZMcXFxK4ZyxzUkdL2axWjajJLIS8qD92pf5VHniraiBI2qhOG+PP2MsF1NoSXU0qtzSW47sbMQB0OTgZ6+Ndxd9sehLpbTaZDPNfYytvcKY1HicuAR6DHU496lhxvHGmV8zIss+USc7SNZGgcKzfBztb387CKz5CA3PzAlh6AZJ/91y/D3a1f2qrBr1iLwIAGntSEkz6qTyk/ceG1V7q2u6lr92dT1aRZJgAkUaDljjHkozt5nxP5VHc5uJTCH5YYxzTP/EfGu+GCLXy7Zx3R6l0LiDS9fsxdaTexXMR2PK3zIcZwy9Qd+hqTzXmDTb1Iu6ntQ9s0bAxzRNyvt0wRVv9nPH37cKaXrHLHqYDGKRRypcqMnYeDgbkeOCR0IE83jSxq07GpJlg0UCiuYYUUUUAFFFFAGCcVD8R8UaLw1brPrV9HbK5wiYLO/soBJ/Kud7T+0CDg+zS2tgk2r3KEwxNuI13HeN6Z6DxIPka836pqN5q19Lf6jcyXF1Kfnlc7n022A9BtTSsCU4r1+44n1+81O4dyskjLbxsT+6iBwqgeGwyfXNQIyGwaEYqa2nYkqxxirKqELJhlxik1Z4rjmjZkc7cwO4rEcnLinMfwrXUT3JmMBz3gt+Xn6bY5tuuPtWpVQD67utSJ+A+MWe2tX5Ymg5Sp9QwALfekjOGMj3Z5nflBxGoOx8MDb7Uhp901vIObqRuKcXU6u+QBvvXRCEeNibYtcShIkVMCRxso+kedY7vm5bWP3kPn6U358/P9Q6U6t3S2haR+vVjV0rdmQvLyO3ZEycr5eNbaZqmqxX9te6WY4poJBJFz77jw9iMj2JqLuIJCsV0VLCQtzf7JzsPyxTiOSC2uYkmhUKY1LYA2Jzk/p+VQnKU5U9I1FI9YcOak2saFY6i8DQNcwrI0THJQkbipKuM7KNS+O4UjgeTmms5Gib2zlftggfauzrz5LjJo0FFFFIDGa5LjbtC0bg9Ykve9uLqUEx29uAWwDgkk7AZqQ1/iGHS+WFTzXEnyrtkKfDIz69KpHtY0LVGuLLVZIXvUWJ4LieFN+8EjnLAdAQdjQmno04SSTa7OV444hfi3iC41h4vh0YLHDEW5uVFG2T59Tt5/euewVOcg+1LcqmIvGSy/Up6j19RSDJ4jpVWqWjBlx9S9K2BDIQa0UkAjw8qwDQnsRtnAp1ZNMkN1Itss0JjEckjw84hLH5WDfS3ykA+9NCdq3XmFuzCUBSwVogxBbqQcdCB+ppp7AXYgAN41nnppnbrWwfzq8cgUPIXzIATtS8zi4kWMbwpu3qai2cnIG3tUgp7i2iK/hcZ9KtjyctfQh6zNH/Zt8jYGKjtUJecPjGVA2pVbr0yPStboLLEsiDYHetZKlHQkW12F6yq6hcWkrgC5hBGT9af34J/Krh1LVLHSrU3epXcFrbAgd7NIFXJ6DJryBGeeynh8NnH2NSvDjvqt58PquoTNZ20DzhJ5GkQEDAwpOxwTXBnXysrFWesbe5iuoI57aRJYZFDJIjcysD0II60VW3Zrot/LwPpUov7iJZI2dY0kIVVZ2IA+xFFRoKICbWJNYkvrtAryRvHc93v8yLnmx7A59eWuz067FzEJ7SdVs2+dnOSQxJyvpg43qtC13pUdvbXMyK9t/i14gOAOpRh5ZrvdE0qXUNOsZg7W0ShmMRPeIxYg/KBjYEHGemTioxhkjKmj0s7xuCaeisu1vRrTRdcsruxWOJdRtu+khQYCuDhiB4Bsg48wa4BscxK7Crw4l7Pk13VGvda4jlnuxGESK3tkQRxgkgAFicZJP3rfS+zrha35VFhNqLx/M8k8rHP2HKn610c6VHnqDltFMNo18ujJrHc81g0rQmVTnkYeDeWfDzphjavUWj6HotraNHYadFb2828kKqeVv8AeGSD0rndW7K+Gr53ktreWzdtz8PKQB7KdvyoUjLiefqNsePN/dVk3XY9rYv1hsryzmt3O00pMbL7rg5+xp7edjp0rS7rUdX4gRLe1haWRbe1LMQBnAJYfpWrMtV2VSKx4b1Jx6Wkk3cC7UTEcyK0ZAb75pvEZrRGIjTmVsOJUBqnB+woae29PrS7i7v4e7VzF4FeoPpTqxurIsWNqsV0VwpUkqft4Go/lMkkoI3wT5YqkU4q0xMeS6e4XvrOQXMOMkDZ19x4/am6TKpIB36MtI20jjMasRn8ODjenKajI6hbhRLj+Jd/zprIvWgSMwJzOVGwYEEn1p5xDo97wnqc+nXkkTzm3DFom25XFMZ7oSxNHFDhm2HLXTdoCm/7TJ7aXJDTWtuQfLkjBH61HNJNqikdHo7hCy/Z3CukWZ6w2cSHPnyjNFSka93GqDooAoqBkpe17T9HgfLaBcROcElGjY/mcUvedrdn8JIdP065N10T4jkCD1PKST7ePpVPtMFY7ZB9cUk1xgYFYc8kj0/x/FhuRLatq93q1/Je6hcNNcSLylicBV/hAHRfTpSUmrXJgWFru5aFVwsfftgD2zUQ8rMcmkyxpLE/bNZPOx9Riv8ADpdE401Th91/Zsx7kNlreU8yNnr6g+1Wpw/2o6NqaIl6ws5yMGOU7Z9G6GqEJxWpyfCqKNaR588nOXJo9SWnEGj3N3bpFfQtI7hUXnGST4Covtk1AWfAV3GXCteSJbqPPJyf5Ka862UsljdwXduQs0EiyRnHRlOR+ldDxXxxqvFVtZ22orDFFabqkCkB3xjmOSd8bfc1pWuyUqb0Ql8W5LcOfnSP7ikzcySEmRubmADZpJnZyOY5PrWyRM5YIfmQZxVrbehCZ2yB0qStpxNbNG4XvMfixuajSD49ayrFDkHBrcJ8JbEYkUxSeRU7VtIP3uRtzjP/AJpWWdJYxlMOPqpBm5j5Y2FYnxT0wRZPYvwa2t62msXkf9X2LhkJ/wA5KOg9h1P286j9WR7jtrZCMMddj2byDr/cKmeybtLtOGbBtG1yNlsg5eG4hj5ihJyQwG5HkRUBY38N/wBsNvfWzd9bz6yrxsPqUvsag+zaPUdFGaKQjxbzEnrRWD1oJraQNtmSa0Jo61lFJbAGTTq2BgDbet0DNsik/anC2oC5mbA8h1rDygDljHKvpW1HiAkUKfiP5URxd/KI4879T5VqeZ2CjOTUnDEtrF839o3U+lZStjSI+a1eI5X5h50nHNJHIrKMMPEU8nmY5AOBSHL/AIMW+pz19BW1p6EzSSZZW5sYPjgUmxHh+lL2aqeYsua0uSobCihttWxUJBHdSVGceVHdHlDDcHxpW2cxTYPRxg1s37uR4/pbcelZST7GJx4KlSBzeB86l+B/8ttByVH9YQ/ibH1CoaQ4IPlUpwqccWaE/lqNuf8AqLWZIaZ7AzRWaKmI8Wt1rXG9FFUEB2FSEMaxw86j5iM0UVXH7AbTuzMcnpTfJooqTNPoe6agLlz1UbVvMxLtk+NFFb/UENJf1zTi4AW3TH8NFFNexMTt9o3x50gfxk0UUPpAb3AAkQj0oudnQ+lFFZ+wEW3FSXCg5uJ9FB/1hb/9xaKKzID2Jiiiipgf/9k="/>
          <p:cNvSpPr>
            <a:spLocks noChangeAspect="1" noChangeArrowheads="1"/>
          </p:cNvSpPr>
          <p:nvPr/>
        </p:nvSpPr>
        <p:spPr bwMode="auto">
          <a:xfrm>
            <a:off x="63500" y="-493713"/>
            <a:ext cx="885825" cy="10001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62470" name="Picture 6" descr="http://t3.gstatic.com/images?q=tbn:ANd9GcT72VKdGlq77qDx20ooo4Eeclypq3az0GBLR-66PJU8Q6kJazo5"/>
          <p:cNvPicPr>
            <a:picLocks noChangeAspect="1" noChangeArrowheads="1"/>
          </p:cNvPicPr>
          <p:nvPr/>
        </p:nvPicPr>
        <p:blipFill>
          <a:blip r:embed="rId2" cstate="print"/>
          <a:srcRect/>
          <a:stretch>
            <a:fillRect/>
          </a:stretch>
        </p:blipFill>
        <p:spPr bwMode="auto">
          <a:xfrm>
            <a:off x="5364088" y="4077072"/>
            <a:ext cx="3779912" cy="2154163"/>
          </a:xfrm>
          <a:prstGeom prst="rect">
            <a:avLst/>
          </a:prstGeom>
          <a:noFill/>
        </p:spPr>
      </p:pic>
      <p:pic>
        <p:nvPicPr>
          <p:cNvPr id="62472" name="Picture 8" descr="http://t1.gstatic.com/images?q=tbn:ANd9GcT8fE63RJabQtySeimIVUJgnG3QeHcB1VtEaiJ8Yez2COOMnbAp"/>
          <p:cNvPicPr>
            <a:picLocks noChangeAspect="1" noChangeArrowheads="1"/>
          </p:cNvPicPr>
          <p:nvPr/>
        </p:nvPicPr>
        <p:blipFill>
          <a:blip r:embed="rId3" cstate="print"/>
          <a:srcRect/>
          <a:stretch>
            <a:fillRect/>
          </a:stretch>
        </p:blipFill>
        <p:spPr bwMode="auto">
          <a:xfrm>
            <a:off x="5364088" y="1268760"/>
            <a:ext cx="3312368" cy="27363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62472"/>
                                        </p:tgtEl>
                                        <p:attrNameLst>
                                          <p:attrName>style.visibility</p:attrName>
                                        </p:attrNameLst>
                                      </p:cBhvr>
                                      <p:to>
                                        <p:strVal val="visible"/>
                                      </p:to>
                                    </p:set>
                                    <p:anim to="" calcmode="lin" valueType="num">
                                      <p:cBhvr>
                                        <p:cTn id="12" dur="1" fill="hold"/>
                                        <p:tgtEl>
                                          <p:spTgt spid="6247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to="" calcmode="lin" valueType="num">
                                      <p:cBhvr>
                                        <p:cTn id="17" dur="1" fill="hold"/>
                                        <p:tgtEl>
                                          <p:spTgt spid="3">
                                            <p:bg/>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to="" calcmode="lin" valueType="num">
                                      <p:cBhvr>
                                        <p:cTn id="22" dur="1" fill="hold"/>
                                        <p:tgtEl>
                                          <p:spTgt spid="3">
                                            <p:txEl>
                                              <p:pRg st="0" end="0"/>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62470"/>
                                        </p:tgtEl>
                                        <p:attrNameLst>
                                          <p:attrName>style.visibility</p:attrName>
                                        </p:attrNameLst>
                                      </p:cBhvr>
                                      <p:to>
                                        <p:strVal val="visible"/>
                                      </p:to>
                                    </p:set>
                                    <p:anim to="" calcmode="lin" valueType="num">
                                      <p:cBhvr>
                                        <p:cTn id="27" dur="1" fill="hold"/>
                                        <p:tgtEl>
                                          <p:spTgt spid="62470"/>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43" presetClass="entr" presetSubtype="0"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100"/>
                                        <p:tgtEl>
                                          <p:spTgt spid="3">
                                            <p:txEl>
                                              <p:pRg st="2" end="2"/>
                                            </p:txEl>
                                          </p:spTgt>
                                        </p:tgtEl>
                                      </p:cBhvr>
                                    </p:animEffect>
                                    <p:anim calcmode="lin" valueType="num">
                                      <p:cBhvr>
                                        <p:cTn id="33"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4"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0"/>
            <a:ext cx="8229600" cy="836712"/>
          </a:xfrm>
          <a:solidFill>
            <a:srgbClr val="92D050"/>
          </a:solidFill>
        </p:spPr>
        <p:txBody>
          <a:bodyPr>
            <a:normAutofit fontScale="90000"/>
          </a:bodyPr>
          <a:lstStyle/>
          <a:p>
            <a:r>
              <a:rPr lang="es-CO" sz="5400" b="1" dirty="0" smtClean="0">
                <a:latin typeface="Agency FB" pitchFamily="34" charset="0"/>
              </a:rPr>
              <a:t>¿Cuál es el plan de Satanás?</a:t>
            </a:r>
            <a:endParaRPr lang="es-CO" sz="5400" b="1" dirty="0">
              <a:latin typeface="Agency FB" pitchFamily="34" charset="0"/>
            </a:endParaRPr>
          </a:p>
        </p:txBody>
      </p:sp>
      <p:sp>
        <p:nvSpPr>
          <p:cNvPr id="3" name="2 Marcador de contenido"/>
          <p:cNvSpPr>
            <a:spLocks noGrp="1"/>
          </p:cNvSpPr>
          <p:nvPr>
            <p:ph idx="1"/>
          </p:nvPr>
        </p:nvSpPr>
        <p:spPr>
          <a:xfrm>
            <a:off x="0" y="980728"/>
            <a:ext cx="9144000" cy="5877272"/>
          </a:xfrm>
          <a:blipFill>
            <a:blip r:embed="rId2" cstate="print"/>
            <a:tile tx="0" ty="0" sx="100000" sy="100000" flip="none" algn="tl"/>
          </a:blipFill>
        </p:spPr>
        <p:txBody>
          <a:bodyPr>
            <a:normAutofit fontScale="70000" lnSpcReduction="20000"/>
          </a:bodyPr>
          <a:lstStyle/>
          <a:p>
            <a:pPr>
              <a:buNone/>
            </a:pPr>
            <a:r>
              <a:rPr lang="es-CO" dirty="0" smtClean="0"/>
              <a:t>     </a:t>
            </a:r>
            <a:r>
              <a:rPr lang="es-CO" sz="4000" dirty="0" smtClean="0"/>
              <a:t>El plan de Satanás es. </a:t>
            </a:r>
          </a:p>
          <a:p>
            <a:pPr>
              <a:buNone/>
            </a:pPr>
            <a:r>
              <a:rPr lang="es-CO" sz="4000" dirty="0" smtClean="0"/>
              <a:t>     </a:t>
            </a:r>
            <a:r>
              <a:rPr lang="es-CO" sz="4000" dirty="0" smtClean="0">
                <a:solidFill>
                  <a:srgbClr val="FF0000"/>
                </a:solidFill>
              </a:rPr>
              <a:t>Primero</a:t>
            </a:r>
            <a:r>
              <a:rPr lang="es-CO" sz="4000" dirty="0" smtClean="0"/>
              <a:t>.  </a:t>
            </a:r>
            <a:r>
              <a:rPr lang="es-CO" sz="4000" u="sng" dirty="0" smtClean="0">
                <a:solidFill>
                  <a:srgbClr val="0070C0"/>
                </a:solidFill>
              </a:rPr>
              <a:t>Debilitar la fe del pueblo de Dios en los Testimonios</a:t>
            </a:r>
            <a:r>
              <a:rPr lang="es-CO" sz="4000" dirty="0" smtClean="0"/>
              <a:t>.</a:t>
            </a:r>
          </a:p>
          <a:p>
            <a:pPr>
              <a:buNone/>
            </a:pPr>
            <a:r>
              <a:rPr lang="es-CO" sz="4000" dirty="0" smtClean="0"/>
              <a:t>    </a:t>
            </a:r>
          </a:p>
          <a:p>
            <a:pPr>
              <a:buNone/>
            </a:pPr>
            <a:r>
              <a:rPr lang="es-CO" sz="4000" dirty="0" smtClean="0"/>
              <a:t>     </a:t>
            </a:r>
            <a:r>
              <a:rPr lang="es-CO" sz="4000" dirty="0" smtClean="0">
                <a:solidFill>
                  <a:srgbClr val="FF0000"/>
                </a:solidFill>
              </a:rPr>
              <a:t>Segundo</a:t>
            </a:r>
            <a:r>
              <a:rPr lang="es-CO" sz="4000" dirty="0" smtClean="0"/>
              <a:t>.  Luego sigue el escepticismo (</a:t>
            </a:r>
            <a:r>
              <a:rPr lang="es-CO" sz="4000" b="1" dirty="0" smtClean="0"/>
              <a:t>quiere decir: </a:t>
            </a:r>
            <a:r>
              <a:rPr lang="es-CO" sz="4000" b="1" dirty="0" smtClean="0">
                <a:solidFill>
                  <a:srgbClr val="0070C0"/>
                </a:solidFill>
              </a:rPr>
              <a:t>cuestionar o poner en duda algunas afirmaciones</a:t>
            </a:r>
            <a:r>
              <a:rPr lang="es-CO" sz="4000" dirty="0" smtClean="0"/>
              <a:t>) respecto a los puntos vitales de nuestra fe, que constituyen los pilares de nuestra posición,</a:t>
            </a:r>
          </a:p>
          <a:p>
            <a:pPr>
              <a:buNone/>
            </a:pPr>
            <a:r>
              <a:rPr lang="es-CO" sz="4000" dirty="0" smtClean="0"/>
              <a:t>  </a:t>
            </a:r>
          </a:p>
          <a:p>
            <a:pPr>
              <a:buNone/>
            </a:pPr>
            <a:r>
              <a:rPr lang="es-CO" sz="4000" dirty="0" smtClean="0"/>
              <a:t>   </a:t>
            </a:r>
            <a:r>
              <a:rPr lang="es-CO" sz="4000" dirty="0" smtClean="0">
                <a:solidFill>
                  <a:srgbClr val="FF0000"/>
                </a:solidFill>
              </a:rPr>
              <a:t>Tercero</a:t>
            </a:r>
            <a:r>
              <a:rPr lang="es-CO" sz="4000" dirty="0" smtClean="0"/>
              <a:t>. Después la </a:t>
            </a:r>
            <a:r>
              <a:rPr lang="es-CO" sz="4000" dirty="0" smtClean="0">
                <a:solidFill>
                  <a:srgbClr val="0070C0"/>
                </a:solidFill>
              </a:rPr>
              <a:t>duda hacia las Sagradas Escrituras,</a:t>
            </a:r>
          </a:p>
          <a:p>
            <a:pPr>
              <a:buNone/>
            </a:pPr>
            <a:endParaRPr lang="es-CO" sz="4000" dirty="0" smtClean="0"/>
          </a:p>
          <a:p>
            <a:pPr>
              <a:buNone/>
            </a:pPr>
            <a:r>
              <a:rPr lang="es-CO" sz="4000" dirty="0" smtClean="0"/>
              <a:t>   </a:t>
            </a:r>
            <a:r>
              <a:rPr lang="es-CO" sz="4000" dirty="0" smtClean="0">
                <a:solidFill>
                  <a:srgbClr val="FF0000"/>
                </a:solidFill>
              </a:rPr>
              <a:t>Cuarto</a:t>
            </a:r>
            <a:r>
              <a:rPr lang="es-CO" sz="4000" dirty="0" smtClean="0"/>
              <a:t>.  Y luego la </a:t>
            </a:r>
            <a:r>
              <a:rPr lang="es-CO" sz="4000" dirty="0" smtClean="0">
                <a:solidFill>
                  <a:srgbClr val="0070C0"/>
                </a:solidFill>
              </a:rPr>
              <a:t>marcha descendente hacia la perdición. </a:t>
            </a:r>
            <a:r>
              <a:rPr lang="es-CO" sz="4000" dirty="0" smtClean="0"/>
              <a:t>Estos cuatro puntos conducen a la apostasía, de la cual es difícil salir.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
                                        <p:tgtEl>
                                          <p:spTgt spid="3">
                                            <p:bg/>
                                          </p:spTgt>
                                        </p:tgtEl>
                                      </p:cBhvr>
                                    </p:animEffect>
                                    <p:anim calcmode="lin" valueType="num">
                                      <p:cBhvr>
                                        <p:cTn id="13" dur="400" fill="hold"/>
                                        <p:tgtEl>
                                          <p:spTgt spid="3">
                                            <p:bg/>
                                          </p:spTgt>
                                        </p:tgtEl>
                                        <p:attrNameLst>
                                          <p:attrName>ppt_x</p:attrName>
                                        </p:attrNameLst>
                                      </p:cBhvr>
                                      <p:tavLst>
                                        <p:tav tm="0">
                                          <p:val>
                                            <p:strVal val="#ppt_x"/>
                                          </p:val>
                                        </p:tav>
                                        <p:tav tm="100000">
                                          <p:val>
                                            <p:strVal val="#ppt_x"/>
                                          </p:val>
                                        </p:tav>
                                      </p:tavLst>
                                    </p:anim>
                                    <p:anim calcmode="lin" valueType="num">
                                      <p:cBhvr>
                                        <p:cTn id="14" dur="400" fill="hold"/>
                                        <p:tgtEl>
                                          <p:spTgt spid="3">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
                                        <p:tgtEl>
                                          <p:spTgt spid="3">
                                            <p:txEl>
                                              <p:pRg st="0" end="0"/>
                                            </p:txEl>
                                          </p:spTgt>
                                        </p:tgtEl>
                                      </p:cBhvr>
                                    </p:animEffect>
                                    <p:anim calcmode="lin" valueType="num">
                                      <p:cBhvr>
                                        <p:cTn id="22"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Effect transition="in" filter="fade">
                                      <p:cBhvr>
                                        <p:cTn id="30" dur="100"/>
                                        <p:tgtEl>
                                          <p:spTgt spid="3">
                                            <p:txEl>
                                              <p:pRg st="1" end="1"/>
                                            </p:txEl>
                                          </p:spTgt>
                                        </p:tgtEl>
                                      </p:cBhvr>
                                    </p:animEffect>
                                    <p:anim calcmode="lin" valueType="num">
                                      <p:cBhvr>
                                        <p:cTn id="31"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2"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3" presetClass="entr" presetSubtype="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fade">
                                      <p:cBhvr>
                                        <p:cTn id="39" dur="100"/>
                                        <p:tgtEl>
                                          <p:spTgt spid="3">
                                            <p:txEl>
                                              <p:pRg st="3" end="3"/>
                                            </p:txEl>
                                          </p:spTgt>
                                        </p:tgtEl>
                                      </p:cBhvr>
                                    </p:animEffect>
                                    <p:anim calcmode="lin" valueType="num">
                                      <p:cBhvr>
                                        <p:cTn id="40"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1"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3" presetClass="entr" presetSubtype="0" fill="hold" grpId="0" nodeType="clickEffect">
                                  <p:stCondLst>
                                    <p:cond delay="0"/>
                                  </p:stCondLst>
                                  <p:childTnLst>
                                    <p:set>
                                      <p:cBhvr>
                                        <p:cTn id="47" dur="1" fill="hold">
                                          <p:stCondLst>
                                            <p:cond delay="0"/>
                                          </p:stCondLst>
                                        </p:cTn>
                                        <p:tgtEl>
                                          <p:spTgt spid="3">
                                            <p:txEl>
                                              <p:pRg st="5" end="5"/>
                                            </p:txEl>
                                          </p:spTgt>
                                        </p:tgtEl>
                                        <p:attrNameLst>
                                          <p:attrName>style.visibility</p:attrName>
                                        </p:attrNameLst>
                                      </p:cBhvr>
                                      <p:to>
                                        <p:strVal val="visible"/>
                                      </p:to>
                                    </p:set>
                                    <p:animEffect transition="in" filter="fade">
                                      <p:cBhvr>
                                        <p:cTn id="48" dur="100"/>
                                        <p:tgtEl>
                                          <p:spTgt spid="3">
                                            <p:txEl>
                                              <p:pRg st="5" end="5"/>
                                            </p:txEl>
                                          </p:spTgt>
                                        </p:tgtEl>
                                      </p:cBhvr>
                                    </p:animEffect>
                                    <p:anim calcmode="lin" valueType="num">
                                      <p:cBhvr>
                                        <p:cTn id="49"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0"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51"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2"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3" presetClass="entr" presetSubtype="0" fill="hold" grpId="0" nodeType="clickEffect">
                                  <p:stCondLst>
                                    <p:cond delay="0"/>
                                  </p:stCondLst>
                                  <p:childTnLst>
                                    <p:set>
                                      <p:cBhvr>
                                        <p:cTn id="56" dur="1" fill="hold">
                                          <p:stCondLst>
                                            <p:cond delay="0"/>
                                          </p:stCondLst>
                                        </p:cTn>
                                        <p:tgtEl>
                                          <p:spTgt spid="3">
                                            <p:txEl>
                                              <p:pRg st="7" end="7"/>
                                            </p:txEl>
                                          </p:spTgt>
                                        </p:tgtEl>
                                        <p:attrNameLst>
                                          <p:attrName>style.visibility</p:attrName>
                                        </p:attrNameLst>
                                      </p:cBhvr>
                                      <p:to>
                                        <p:strVal val="visible"/>
                                      </p:to>
                                    </p:set>
                                    <p:animEffect transition="in" filter="fade">
                                      <p:cBhvr>
                                        <p:cTn id="57" dur="100"/>
                                        <p:tgtEl>
                                          <p:spTgt spid="3">
                                            <p:txEl>
                                              <p:pRg st="7" end="7"/>
                                            </p:txEl>
                                          </p:spTgt>
                                        </p:tgtEl>
                                      </p:cBhvr>
                                    </p:animEffect>
                                    <p:anim calcmode="lin" valueType="num">
                                      <p:cBhvr>
                                        <p:cTn id="58" dur="4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9" dur="400" fill="hold"/>
                                        <p:tgtEl>
                                          <p:spTgt spid="3">
                                            <p:txEl>
                                              <p:pRg st="7" end="7"/>
                                            </p:txEl>
                                          </p:spTgt>
                                        </p:tgtEl>
                                        <p:attrNameLst>
                                          <p:attrName>ppt_y</p:attrName>
                                        </p:attrNameLst>
                                      </p:cBhvr>
                                      <p:tavLst>
                                        <p:tav tm="0">
                                          <p:val>
                                            <p:strVal val="#ppt_y+0.31"/>
                                          </p:val>
                                        </p:tav>
                                        <p:tav tm="100000">
                                          <p:val>
                                            <p:strVal val="#ppt_y+0.31"/>
                                          </p:val>
                                        </p:tav>
                                      </p:tavLst>
                                    </p:anim>
                                    <p:anim calcmode="lin" valueType="num">
                                      <p:cBhvr>
                                        <p:cTn id="60" dur="600" decel="50000" fill="hold">
                                          <p:stCondLst>
                                            <p:cond delay="400"/>
                                          </p:stCondLst>
                                        </p:cTn>
                                        <p:tgtEl>
                                          <p:spTgt spid="3">
                                            <p:txEl>
                                              <p:pRg st="7" end="7"/>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1" dur="600" decel="50000" fill="hold">
                                          <p:stCondLst>
                                            <p:cond delay="400"/>
                                          </p:stCondLst>
                                        </p:cTn>
                                        <p:tgtEl>
                                          <p:spTgt spid="3">
                                            <p:txEl>
                                              <p:pRg st="7" end="7"/>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b="1" dirty="0" smtClean="0">
                <a:solidFill>
                  <a:srgbClr val="FF0000"/>
                </a:solidFill>
                <a:latin typeface="Harlow Solid Italic" pitchFamily="82" charset="0"/>
              </a:rPr>
              <a:t>Finalmente, ¿a qué conducen estos cuatro puntos?</a:t>
            </a:r>
            <a:endParaRPr lang="es-CO" b="1" dirty="0">
              <a:solidFill>
                <a:srgbClr val="FF0000"/>
              </a:solidFill>
              <a:latin typeface="Harlow Solid Italic" pitchFamily="82" charset="0"/>
            </a:endParaRPr>
          </a:p>
        </p:txBody>
      </p:sp>
      <p:sp>
        <p:nvSpPr>
          <p:cNvPr id="3" name="2 Marcador de contenido"/>
          <p:cNvSpPr>
            <a:spLocks noGrp="1"/>
          </p:cNvSpPr>
          <p:nvPr>
            <p:ph idx="1"/>
          </p:nvPr>
        </p:nvSpPr>
        <p:spPr>
          <a:xfrm>
            <a:off x="0" y="1600200"/>
            <a:ext cx="5508104" cy="5257800"/>
          </a:xfrm>
          <a:solidFill>
            <a:schemeClr val="accent4">
              <a:lumMod val="20000"/>
              <a:lumOff val="80000"/>
            </a:schemeClr>
          </a:solidFill>
        </p:spPr>
        <p:txBody>
          <a:bodyPr>
            <a:normAutofit/>
          </a:bodyPr>
          <a:lstStyle/>
          <a:p>
            <a:pPr algn="ctr">
              <a:buNone/>
            </a:pPr>
            <a:r>
              <a:rPr lang="es-CO" dirty="0" smtClean="0"/>
              <a:t>     Cuando se duda y renuncia a los Testimonios, en los cuales una vez se creyó, Satanás sabe que los engañados no se detendrán: allí; redobla sus esfuerzos hasta que los lanza en abierta rebelión, la que se torna incurable y termina en destrucción.</a:t>
            </a:r>
            <a:r>
              <a:rPr lang="es-CO" dirty="0" smtClean="0">
                <a:solidFill>
                  <a:srgbClr val="FF0000"/>
                </a:solidFill>
              </a:rPr>
              <a:t>-4T 211. </a:t>
            </a:r>
          </a:p>
          <a:p>
            <a:endParaRPr lang="es-CO" dirty="0"/>
          </a:p>
        </p:txBody>
      </p:sp>
      <p:pic>
        <p:nvPicPr>
          <p:cNvPr id="14338" name="Picture 2" descr="http://t3.gstatic.com/images?q=tbn:ANd9GcRze5ERAWzPsxwuUu9uJSVuMyls4jRQo3_R_M4aFmyP79b5qUt8"/>
          <p:cNvPicPr>
            <a:picLocks noChangeAspect="1" noChangeArrowheads="1"/>
          </p:cNvPicPr>
          <p:nvPr/>
        </p:nvPicPr>
        <p:blipFill>
          <a:blip r:embed="rId2" cstate="print"/>
          <a:srcRect/>
          <a:stretch>
            <a:fillRect/>
          </a:stretch>
        </p:blipFill>
        <p:spPr bwMode="auto">
          <a:xfrm>
            <a:off x="5724128" y="1916833"/>
            <a:ext cx="2880320" cy="2664296"/>
          </a:xfrm>
          <a:prstGeom prst="rect">
            <a:avLst/>
          </a:prstGeom>
          <a:noFill/>
        </p:spPr>
      </p:pic>
      <p:sp>
        <p:nvSpPr>
          <p:cNvPr id="5" name="4 Rectángulo"/>
          <p:cNvSpPr/>
          <p:nvPr/>
        </p:nvSpPr>
        <p:spPr>
          <a:xfrm>
            <a:off x="5580112" y="4725143"/>
            <a:ext cx="3563888" cy="1938992"/>
          </a:xfrm>
          <a:prstGeom prst="rect">
            <a:avLst/>
          </a:prstGeom>
          <a:solidFill>
            <a:srgbClr val="FFFF00"/>
          </a:solidFill>
        </p:spPr>
        <p:txBody>
          <a:bodyPr wrap="square">
            <a:spAutoFit/>
          </a:bodyPr>
          <a:lstStyle/>
          <a:p>
            <a:pPr algn="ctr"/>
            <a:r>
              <a:rPr lang="es-CO" sz="2400" dirty="0" smtClean="0"/>
              <a:t>Hacia allá conduce Satanás a todos los que rechazan el amor de Dios y por el contrario, aceptan sus insinuaciones. </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14338"/>
                                        </p:tgtEl>
                                        <p:attrNameLst>
                                          <p:attrName>style.visibility</p:attrName>
                                        </p:attrNameLst>
                                      </p:cBhvr>
                                      <p:to>
                                        <p:strVal val="visible"/>
                                      </p:to>
                                    </p:set>
                                    <p:animEffect transition="in" filter="wheel(4)">
                                      <p:cBhvr>
                                        <p:cTn id="12" dur="2000"/>
                                        <p:tgtEl>
                                          <p:spTgt spid="14338"/>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wheel(4)">
                                      <p:cBhvr>
                                        <p:cTn id="17" dur="20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wheel(4)">
                                      <p:cBhvr>
                                        <p:cTn id="22" dur="20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0"/>
            <a:ext cx="8229600" cy="908720"/>
          </a:xfrm>
        </p:spPr>
        <p:txBody>
          <a:bodyPr>
            <a:normAutofit/>
          </a:bodyPr>
          <a:lstStyle/>
          <a:p>
            <a:r>
              <a:rPr lang="es-CO" b="1" dirty="0" smtClean="0">
                <a:solidFill>
                  <a:srgbClr val="FF0000"/>
                </a:solidFill>
                <a:latin typeface="Agency FB" pitchFamily="34" charset="0"/>
              </a:rPr>
              <a:t>Miremos el siguiente cuadro</a:t>
            </a:r>
            <a:endParaRPr lang="es-CO" b="1" dirty="0">
              <a:solidFill>
                <a:srgbClr val="FF0000"/>
              </a:solidFill>
              <a:latin typeface="Agency FB" pitchFamily="34" charset="0"/>
            </a:endParaRPr>
          </a:p>
        </p:txBody>
      </p:sp>
      <p:cxnSp>
        <p:nvCxnSpPr>
          <p:cNvPr id="5" name="4 Conector recto"/>
          <p:cNvCxnSpPr/>
          <p:nvPr/>
        </p:nvCxnSpPr>
        <p:spPr>
          <a:xfrm>
            <a:off x="7092280" y="2132856"/>
            <a:ext cx="136815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7 Conector recto"/>
          <p:cNvCxnSpPr/>
          <p:nvPr/>
        </p:nvCxnSpPr>
        <p:spPr>
          <a:xfrm rot="5400000">
            <a:off x="6660232" y="2636912"/>
            <a:ext cx="100811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17 Conector recto"/>
          <p:cNvCxnSpPr/>
          <p:nvPr/>
        </p:nvCxnSpPr>
        <p:spPr>
          <a:xfrm rot="10800000">
            <a:off x="6228184" y="3068960"/>
            <a:ext cx="93610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23 Conector recto"/>
          <p:cNvCxnSpPr/>
          <p:nvPr/>
        </p:nvCxnSpPr>
        <p:spPr>
          <a:xfrm rot="5400000">
            <a:off x="5796136" y="3573016"/>
            <a:ext cx="100811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27 Conector recto"/>
          <p:cNvCxnSpPr/>
          <p:nvPr/>
        </p:nvCxnSpPr>
        <p:spPr>
          <a:xfrm rot="10800000">
            <a:off x="5436096" y="4077072"/>
            <a:ext cx="8640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31 Conector recto"/>
          <p:cNvCxnSpPr/>
          <p:nvPr/>
        </p:nvCxnSpPr>
        <p:spPr>
          <a:xfrm rot="5400000">
            <a:off x="5076056" y="4509120"/>
            <a:ext cx="86409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34 Conector recto"/>
          <p:cNvCxnSpPr/>
          <p:nvPr/>
        </p:nvCxnSpPr>
        <p:spPr>
          <a:xfrm rot="10800000">
            <a:off x="4499992" y="4941168"/>
            <a:ext cx="100811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38 Conector recto"/>
          <p:cNvCxnSpPr/>
          <p:nvPr/>
        </p:nvCxnSpPr>
        <p:spPr>
          <a:xfrm rot="5400000">
            <a:off x="4031940" y="5337212"/>
            <a:ext cx="93610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42 Conector recto"/>
          <p:cNvCxnSpPr/>
          <p:nvPr/>
        </p:nvCxnSpPr>
        <p:spPr>
          <a:xfrm rot="10800000">
            <a:off x="3635896" y="5733256"/>
            <a:ext cx="864096" cy="0"/>
          </a:xfrm>
          <a:prstGeom prst="line">
            <a:avLst/>
          </a:prstGeom>
        </p:spPr>
        <p:style>
          <a:lnRef idx="1">
            <a:schemeClr val="accent1"/>
          </a:lnRef>
          <a:fillRef idx="0">
            <a:schemeClr val="accent1"/>
          </a:fillRef>
          <a:effectRef idx="0">
            <a:schemeClr val="accent1"/>
          </a:effectRef>
          <a:fontRef idx="minor">
            <a:schemeClr val="tx1"/>
          </a:fontRef>
        </p:style>
      </p:cxnSp>
      <p:sp>
        <p:nvSpPr>
          <p:cNvPr id="49" name="48 Rectángulo"/>
          <p:cNvSpPr/>
          <p:nvPr/>
        </p:nvSpPr>
        <p:spPr>
          <a:xfrm>
            <a:off x="7164288" y="2060848"/>
            <a:ext cx="1656184" cy="461665"/>
          </a:xfrm>
          <a:prstGeom prst="rect">
            <a:avLst/>
          </a:prstGeom>
        </p:spPr>
        <p:txBody>
          <a:bodyPr wrap="square">
            <a:spAutoFit/>
          </a:bodyPr>
          <a:lstStyle/>
          <a:p>
            <a:pPr>
              <a:buNone/>
            </a:pPr>
            <a:r>
              <a:rPr lang="es-CO" sz="2400" b="1" dirty="0" smtClean="0">
                <a:solidFill>
                  <a:srgbClr val="0070C0"/>
                </a:solidFill>
              </a:rPr>
              <a:t>Perfección </a:t>
            </a:r>
          </a:p>
        </p:txBody>
      </p:sp>
      <p:sp>
        <p:nvSpPr>
          <p:cNvPr id="50" name="49 Rectángulo"/>
          <p:cNvSpPr/>
          <p:nvPr/>
        </p:nvSpPr>
        <p:spPr>
          <a:xfrm>
            <a:off x="6300192" y="3140968"/>
            <a:ext cx="2016223" cy="461665"/>
          </a:xfrm>
          <a:prstGeom prst="rect">
            <a:avLst/>
          </a:prstGeom>
        </p:spPr>
        <p:txBody>
          <a:bodyPr wrap="square">
            <a:spAutoFit/>
          </a:bodyPr>
          <a:lstStyle/>
          <a:p>
            <a:r>
              <a:rPr lang="es-CO" sz="2400" b="1" dirty="0" smtClean="0">
                <a:solidFill>
                  <a:srgbClr val="0070C0"/>
                </a:solidFill>
              </a:rPr>
              <a:t>Debilita la fe</a:t>
            </a:r>
            <a:endParaRPr lang="es-CO" sz="2400" b="1" dirty="0"/>
          </a:p>
        </p:txBody>
      </p:sp>
      <p:sp>
        <p:nvSpPr>
          <p:cNvPr id="51" name="50 Rectángulo"/>
          <p:cNvSpPr/>
          <p:nvPr/>
        </p:nvSpPr>
        <p:spPr>
          <a:xfrm>
            <a:off x="5508104" y="4077072"/>
            <a:ext cx="3635896" cy="461665"/>
          </a:xfrm>
          <a:prstGeom prst="rect">
            <a:avLst/>
          </a:prstGeom>
        </p:spPr>
        <p:txBody>
          <a:bodyPr wrap="square">
            <a:spAutoFit/>
          </a:bodyPr>
          <a:lstStyle/>
          <a:p>
            <a:r>
              <a:rPr lang="es-CO" sz="2400" b="1" dirty="0" smtClean="0">
                <a:solidFill>
                  <a:srgbClr val="0070C0"/>
                </a:solidFill>
              </a:rPr>
              <a:t>Duda en los Testimonios </a:t>
            </a:r>
            <a:endParaRPr lang="es-CO" sz="2400" b="1" dirty="0"/>
          </a:p>
        </p:txBody>
      </p:sp>
      <p:sp>
        <p:nvSpPr>
          <p:cNvPr id="52" name="51 Rectángulo"/>
          <p:cNvSpPr/>
          <p:nvPr/>
        </p:nvSpPr>
        <p:spPr>
          <a:xfrm>
            <a:off x="4499992" y="4941168"/>
            <a:ext cx="4644008" cy="461665"/>
          </a:xfrm>
          <a:prstGeom prst="rect">
            <a:avLst/>
          </a:prstGeom>
        </p:spPr>
        <p:txBody>
          <a:bodyPr wrap="square">
            <a:spAutoFit/>
          </a:bodyPr>
          <a:lstStyle/>
          <a:p>
            <a:pPr>
              <a:buNone/>
            </a:pPr>
            <a:r>
              <a:rPr lang="es-CO" sz="2400" b="1" dirty="0" smtClean="0">
                <a:solidFill>
                  <a:srgbClr val="0070C0"/>
                </a:solidFill>
              </a:rPr>
              <a:t>Duda hacia las Sagradas Escrituras,</a:t>
            </a:r>
          </a:p>
        </p:txBody>
      </p:sp>
      <p:sp>
        <p:nvSpPr>
          <p:cNvPr id="53" name="52 Rectángulo"/>
          <p:cNvSpPr/>
          <p:nvPr/>
        </p:nvSpPr>
        <p:spPr>
          <a:xfrm>
            <a:off x="4355976" y="5589240"/>
            <a:ext cx="4788024" cy="400110"/>
          </a:xfrm>
          <a:prstGeom prst="rect">
            <a:avLst/>
          </a:prstGeom>
        </p:spPr>
        <p:txBody>
          <a:bodyPr wrap="square">
            <a:spAutoFit/>
          </a:bodyPr>
          <a:lstStyle/>
          <a:p>
            <a:r>
              <a:rPr lang="es-CO" sz="2000" b="1" dirty="0" smtClean="0">
                <a:solidFill>
                  <a:srgbClr val="0070C0"/>
                </a:solidFill>
              </a:rPr>
              <a:t>Marcha descendente hacia la perdición.</a:t>
            </a:r>
            <a:endParaRPr lang="es-CO" sz="2000" b="1" dirty="0"/>
          </a:p>
        </p:txBody>
      </p:sp>
      <p:cxnSp>
        <p:nvCxnSpPr>
          <p:cNvPr id="55" name="54 Conector recto"/>
          <p:cNvCxnSpPr/>
          <p:nvPr/>
        </p:nvCxnSpPr>
        <p:spPr>
          <a:xfrm rot="5400000">
            <a:off x="3383868" y="6129300"/>
            <a:ext cx="64807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0" name="59 Conector recto"/>
          <p:cNvCxnSpPr/>
          <p:nvPr/>
        </p:nvCxnSpPr>
        <p:spPr>
          <a:xfrm rot="10800000">
            <a:off x="2267744" y="6381328"/>
            <a:ext cx="1440160" cy="0"/>
          </a:xfrm>
          <a:prstGeom prst="line">
            <a:avLst/>
          </a:prstGeom>
        </p:spPr>
        <p:style>
          <a:lnRef idx="1">
            <a:schemeClr val="accent1"/>
          </a:lnRef>
          <a:fillRef idx="0">
            <a:schemeClr val="accent1"/>
          </a:fillRef>
          <a:effectRef idx="0">
            <a:schemeClr val="accent1"/>
          </a:effectRef>
          <a:fontRef idx="minor">
            <a:schemeClr val="tx1"/>
          </a:fontRef>
        </p:style>
      </p:cxnSp>
      <p:sp>
        <p:nvSpPr>
          <p:cNvPr id="62" name="61 Rectángulo"/>
          <p:cNvSpPr/>
          <p:nvPr/>
        </p:nvSpPr>
        <p:spPr>
          <a:xfrm>
            <a:off x="3779912" y="6309320"/>
            <a:ext cx="5364088" cy="461665"/>
          </a:xfrm>
          <a:prstGeom prst="rect">
            <a:avLst/>
          </a:prstGeom>
        </p:spPr>
        <p:txBody>
          <a:bodyPr wrap="square">
            <a:spAutoFit/>
          </a:bodyPr>
          <a:lstStyle/>
          <a:p>
            <a:r>
              <a:rPr lang="es-CO" sz="2400" b="1" dirty="0" smtClean="0">
                <a:solidFill>
                  <a:srgbClr val="0070C0"/>
                </a:solidFill>
              </a:rPr>
              <a:t>Termina en la destrucción eterna.</a:t>
            </a:r>
            <a:endParaRPr lang="es-CO" sz="2400" b="1" dirty="0">
              <a:solidFill>
                <a:srgbClr val="0070C0"/>
              </a:solidFill>
            </a:endParaRPr>
          </a:p>
        </p:txBody>
      </p:sp>
      <p:sp>
        <p:nvSpPr>
          <p:cNvPr id="63" name="62 Flecha abajo"/>
          <p:cNvSpPr/>
          <p:nvPr/>
        </p:nvSpPr>
        <p:spPr>
          <a:xfrm rot="2882270">
            <a:off x="2723090" y="206439"/>
            <a:ext cx="2138313" cy="7019551"/>
          </a:xfrm>
          <a:prstGeom prst="down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FFFF00"/>
              </a:solidFill>
            </a:endParaRPr>
          </a:p>
        </p:txBody>
      </p:sp>
      <p:sp>
        <p:nvSpPr>
          <p:cNvPr id="64" name="63 Rectángulo"/>
          <p:cNvSpPr/>
          <p:nvPr/>
        </p:nvSpPr>
        <p:spPr>
          <a:xfrm rot="19110506">
            <a:off x="881311" y="3113223"/>
            <a:ext cx="6239395" cy="1077218"/>
          </a:xfrm>
          <a:prstGeom prst="rect">
            <a:avLst/>
          </a:prstGeom>
          <a:noFill/>
        </p:spPr>
        <p:txBody>
          <a:bodyPr wrap="square" lIns="91440" tIns="45720" rIns="91440" bIns="45720">
            <a:spAutoFit/>
          </a:bodyPr>
          <a:lstStyle/>
          <a:p>
            <a:pPr algn="ctr"/>
            <a:r>
              <a:rPr lang="es-ES" sz="3200" b="1" cap="none" spc="0" dirty="0" smtClean="0">
                <a:ln w="18000">
                  <a:solidFill>
                    <a:schemeClr val="accent2">
                      <a:satMod val="140000"/>
                    </a:schemeClr>
                  </a:solidFill>
                  <a:prstDash val="solid"/>
                  <a:miter lim="800000"/>
                </a:ln>
                <a:solidFill>
                  <a:srgbClr val="002060"/>
                </a:solidFill>
                <a:effectLst>
                  <a:outerShdw blurRad="25500" dist="23000" dir="7020000" algn="tl">
                    <a:srgbClr val="000000">
                      <a:alpha val="50000"/>
                    </a:srgbClr>
                  </a:outerShdw>
                </a:effectLst>
              </a:rPr>
              <a:t>Escala descendente de los valores cristianos</a:t>
            </a:r>
            <a:endParaRPr lang="es-ES" sz="3200" b="1" cap="none" spc="0" dirty="0">
              <a:ln w="18000">
                <a:solidFill>
                  <a:schemeClr val="accent2">
                    <a:satMod val="140000"/>
                  </a:schemeClr>
                </a:solidFill>
                <a:prstDash val="solid"/>
                <a:miter lim="800000"/>
              </a:ln>
              <a:solidFill>
                <a:srgbClr val="002060"/>
              </a:solidFill>
              <a:effectLst>
                <a:outerShdw blurRad="25500" dist="23000" dir="7020000" algn="tl">
                  <a:srgbClr val="000000">
                    <a:alpha val="50000"/>
                  </a:srgbClr>
                </a:outerShdw>
              </a:effectLst>
            </a:endParaRPr>
          </a:p>
        </p:txBody>
      </p:sp>
      <p:pic>
        <p:nvPicPr>
          <p:cNvPr id="64516" name="Picture 4" descr="http://t1.gstatic.com/images?q=tbn:ANd9GcRzVcjvFCm_2ckgrB8iBzJUb5aH1CzIajqrI3Uzo9hL09GUc12PIA"/>
          <p:cNvPicPr>
            <a:picLocks noChangeAspect="1" noChangeArrowheads="1"/>
          </p:cNvPicPr>
          <p:nvPr/>
        </p:nvPicPr>
        <p:blipFill>
          <a:blip r:embed="rId2" cstate="print"/>
          <a:srcRect/>
          <a:stretch>
            <a:fillRect/>
          </a:stretch>
        </p:blipFill>
        <p:spPr bwMode="auto">
          <a:xfrm>
            <a:off x="7452320" y="0"/>
            <a:ext cx="1296144" cy="2060848"/>
          </a:xfrm>
          <a:prstGeom prst="rect">
            <a:avLst/>
          </a:prstGeom>
          <a:noFill/>
        </p:spPr>
      </p:pic>
      <p:sp>
        <p:nvSpPr>
          <p:cNvPr id="23" name="22 Rectángulo"/>
          <p:cNvSpPr/>
          <p:nvPr/>
        </p:nvSpPr>
        <p:spPr>
          <a:xfrm>
            <a:off x="0" y="764704"/>
            <a:ext cx="3923928" cy="3046988"/>
          </a:xfrm>
          <a:prstGeom prst="rect">
            <a:avLst/>
          </a:prstGeom>
        </p:spPr>
        <p:txBody>
          <a:bodyPr wrap="square">
            <a:spAutoFit/>
          </a:bodyPr>
          <a:lstStyle/>
          <a:p>
            <a:pPr algn="ctr"/>
            <a:r>
              <a:rPr lang="es-CO" sz="2400" dirty="0" smtClean="0"/>
              <a:t> </a:t>
            </a:r>
            <a:r>
              <a:rPr lang="es-CO" sz="2400" b="1" dirty="0" smtClean="0"/>
              <a:t>Yo les invito a orar fervientemente cada día, porque es la única forma de permanecer fieles al Señor, el riesgo  en que estamos, porque  sin saberlo, podemos estar cayendo en estas trampas de Satanás. </a:t>
            </a:r>
          </a:p>
        </p:txBody>
      </p:sp>
      <p:sp>
        <p:nvSpPr>
          <p:cNvPr id="25" name="24 Rectángulo"/>
          <p:cNvSpPr/>
          <p:nvPr/>
        </p:nvSpPr>
        <p:spPr>
          <a:xfrm rot="19030626">
            <a:off x="1362038" y="3097007"/>
            <a:ext cx="8305432" cy="461665"/>
          </a:xfrm>
          <a:prstGeom prst="rect">
            <a:avLst/>
          </a:prstGeom>
        </p:spPr>
        <p:txBody>
          <a:bodyPr wrap="square">
            <a:spAutoFit/>
          </a:bodyPr>
          <a:lstStyle/>
          <a:p>
            <a:r>
              <a:rPr lang="es-CO" dirty="0" smtClean="0"/>
              <a:t>    </a:t>
            </a:r>
            <a:r>
              <a:rPr lang="es-CO" sz="2400" dirty="0" smtClean="0">
                <a:solidFill>
                  <a:srgbClr val="FF0000"/>
                </a:solidFill>
              </a:rPr>
              <a:t>Esta escalera la ascendimos cuando conocimos a Cristo.</a:t>
            </a:r>
            <a:endParaRPr lang="es-CO" sz="24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64516"/>
                                        </p:tgtEl>
                                        <p:attrNameLst>
                                          <p:attrName>style.visibility</p:attrName>
                                        </p:attrNameLst>
                                      </p:cBhvr>
                                      <p:to>
                                        <p:strVal val="visible"/>
                                      </p:to>
                                    </p:set>
                                    <p:anim to="" calcmode="lin" valueType="num">
                                      <p:cBhvr>
                                        <p:cTn id="12" dur="1" fill="hold"/>
                                        <p:tgtEl>
                                          <p:spTgt spid="6451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 to="" calcmode="lin" valueType="num">
                                      <p:cBhvr>
                                        <p:cTn id="17" dur="1" fill="hold"/>
                                        <p:tgtEl>
                                          <p:spTgt spid="25"/>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63"/>
                                        </p:tgtEl>
                                        <p:attrNameLst>
                                          <p:attrName>style.visibility</p:attrName>
                                        </p:attrNameLst>
                                      </p:cBhvr>
                                      <p:to>
                                        <p:strVal val="visible"/>
                                      </p:to>
                                    </p:set>
                                    <p:anim to="" calcmode="lin" valueType="num">
                                      <p:cBhvr>
                                        <p:cTn id="22" dur="1" fill="hold"/>
                                        <p:tgtEl>
                                          <p:spTgt spid="63"/>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4"/>
                                        </p:tgtEl>
                                        <p:attrNameLst>
                                          <p:attrName>style.visibility</p:attrName>
                                        </p:attrNameLst>
                                      </p:cBhvr>
                                      <p:to>
                                        <p:strVal val="visible"/>
                                      </p:to>
                                    </p:set>
                                    <p:anim to="" calcmode="lin" valueType="num">
                                      <p:cBhvr>
                                        <p:cTn id="27" dur="1" fill="hold"/>
                                        <p:tgtEl>
                                          <p:spTgt spid="64"/>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49"/>
                                        </p:tgtEl>
                                        <p:attrNameLst>
                                          <p:attrName>style.visibility</p:attrName>
                                        </p:attrNameLst>
                                      </p:cBhvr>
                                      <p:to>
                                        <p:strVal val="visible"/>
                                      </p:to>
                                    </p:set>
                                    <p:anim to="" calcmode="lin" valueType="num">
                                      <p:cBhvr>
                                        <p:cTn id="32" dur="1" fill="hold"/>
                                        <p:tgtEl>
                                          <p:spTgt spid="49"/>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50"/>
                                        </p:tgtEl>
                                        <p:attrNameLst>
                                          <p:attrName>style.visibility</p:attrName>
                                        </p:attrNameLst>
                                      </p:cBhvr>
                                      <p:to>
                                        <p:strVal val="visible"/>
                                      </p:to>
                                    </p:set>
                                    <p:anim to="" calcmode="lin" valueType="num">
                                      <p:cBhvr>
                                        <p:cTn id="37" dur="1" fill="hold"/>
                                        <p:tgtEl>
                                          <p:spTgt spid="50"/>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51"/>
                                        </p:tgtEl>
                                        <p:attrNameLst>
                                          <p:attrName>style.visibility</p:attrName>
                                        </p:attrNameLst>
                                      </p:cBhvr>
                                      <p:to>
                                        <p:strVal val="visible"/>
                                      </p:to>
                                    </p:set>
                                    <p:anim to="" calcmode="lin" valueType="num">
                                      <p:cBhvr>
                                        <p:cTn id="42" dur="1" fill="hold"/>
                                        <p:tgtEl>
                                          <p:spTgt spid="51"/>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52"/>
                                        </p:tgtEl>
                                        <p:attrNameLst>
                                          <p:attrName>style.visibility</p:attrName>
                                        </p:attrNameLst>
                                      </p:cBhvr>
                                      <p:to>
                                        <p:strVal val="visible"/>
                                      </p:to>
                                    </p:set>
                                    <p:anim to="" calcmode="lin" valueType="num">
                                      <p:cBhvr>
                                        <p:cTn id="47" dur="1" fill="hold"/>
                                        <p:tgtEl>
                                          <p:spTgt spid="52"/>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53"/>
                                        </p:tgtEl>
                                        <p:attrNameLst>
                                          <p:attrName>style.visibility</p:attrName>
                                        </p:attrNameLst>
                                      </p:cBhvr>
                                      <p:to>
                                        <p:strVal val="visible"/>
                                      </p:to>
                                    </p:set>
                                    <p:anim to="" calcmode="lin" valueType="num">
                                      <p:cBhvr>
                                        <p:cTn id="52" dur="1" fill="hold"/>
                                        <p:tgtEl>
                                          <p:spTgt spid="53"/>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grpId="0" nodeType="clickEffect">
                                  <p:stCondLst>
                                    <p:cond delay="0"/>
                                  </p:stCondLst>
                                  <p:childTnLst>
                                    <p:set>
                                      <p:cBhvr>
                                        <p:cTn id="56" dur="1" fill="hold">
                                          <p:stCondLst>
                                            <p:cond delay="0"/>
                                          </p:stCondLst>
                                        </p:cTn>
                                        <p:tgtEl>
                                          <p:spTgt spid="62"/>
                                        </p:tgtEl>
                                        <p:attrNameLst>
                                          <p:attrName>style.visibility</p:attrName>
                                        </p:attrNameLst>
                                      </p:cBhvr>
                                      <p:to>
                                        <p:strVal val="visible"/>
                                      </p:to>
                                    </p:set>
                                    <p:anim to="" calcmode="lin" valueType="num">
                                      <p:cBhvr>
                                        <p:cTn id="57" dur="1" fill="hold"/>
                                        <p:tgtEl>
                                          <p:spTgt spid="6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9" grpId="0"/>
      <p:bldP spid="50" grpId="0"/>
      <p:bldP spid="51" grpId="0"/>
      <p:bldP spid="52" grpId="0"/>
      <p:bldP spid="53" grpId="0"/>
      <p:bldP spid="62" grpId="0"/>
      <p:bldP spid="63" grpId="0" animBg="1"/>
      <p:bldP spid="64" grpId="0"/>
      <p:bldP spid="2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rgbClr val="92D050"/>
          </a:solidFill>
        </p:spPr>
        <p:txBody>
          <a:bodyPr>
            <a:normAutofit fontScale="90000"/>
          </a:bodyPr>
          <a:lstStyle/>
          <a:p>
            <a:r>
              <a:rPr lang="es-CO" dirty="0" smtClean="0">
                <a:latin typeface="Harlow Solid Italic" pitchFamily="82" charset="0"/>
              </a:rPr>
              <a:t>¿Qué sucederá con los dirigentes de iglesia?</a:t>
            </a:r>
            <a:endParaRPr lang="es-CO" dirty="0">
              <a:latin typeface="Harlow Solid Italic" pitchFamily="82" charset="0"/>
            </a:endParaRPr>
          </a:p>
        </p:txBody>
      </p:sp>
      <p:sp>
        <p:nvSpPr>
          <p:cNvPr id="3" name="2 Marcador de contenido"/>
          <p:cNvSpPr>
            <a:spLocks noGrp="1"/>
          </p:cNvSpPr>
          <p:nvPr>
            <p:ph idx="1"/>
          </p:nvPr>
        </p:nvSpPr>
        <p:spPr>
          <a:xfrm>
            <a:off x="0" y="1600200"/>
            <a:ext cx="8686800" cy="820688"/>
          </a:xfrm>
        </p:spPr>
        <p:txBody>
          <a:bodyPr>
            <a:normAutofit/>
          </a:bodyPr>
          <a:lstStyle/>
          <a:p>
            <a:pPr>
              <a:buNone/>
            </a:pPr>
            <a:r>
              <a:rPr lang="es-CO" dirty="0" smtClean="0"/>
              <a:t>  </a:t>
            </a:r>
            <a:r>
              <a:rPr lang="es-CO" b="1" u="sng" dirty="0" smtClean="0">
                <a:solidFill>
                  <a:srgbClr val="FF0000"/>
                </a:solidFill>
              </a:rPr>
              <a:t>Habrá deserciones entre los dirigentes de iglesia </a:t>
            </a:r>
            <a:endParaRPr lang="es-CO" sz="4400" b="1" u="sng" dirty="0" smtClean="0">
              <a:solidFill>
                <a:srgbClr val="FF0000"/>
              </a:solidFill>
            </a:endParaRPr>
          </a:p>
        </p:txBody>
      </p:sp>
      <p:sp>
        <p:nvSpPr>
          <p:cNvPr id="4" name="3 Rectángulo"/>
          <p:cNvSpPr/>
          <p:nvPr/>
        </p:nvSpPr>
        <p:spPr>
          <a:xfrm>
            <a:off x="395536" y="2413338"/>
            <a:ext cx="5328592" cy="2339102"/>
          </a:xfrm>
          <a:prstGeom prst="rect">
            <a:avLst/>
          </a:prstGeom>
        </p:spPr>
        <p:txBody>
          <a:bodyPr wrap="square">
            <a:spAutoFit/>
          </a:bodyPr>
          <a:lstStyle/>
          <a:p>
            <a:pPr algn="ctr"/>
            <a:r>
              <a:rPr lang="es-CO" sz="3200" dirty="0" smtClean="0"/>
              <a:t>Más de una estrella que hemos admirado por su brillo se apagará entonces en las tinieblas.</a:t>
            </a:r>
            <a:r>
              <a:rPr lang="es-CO" sz="3200" dirty="0" smtClean="0">
                <a:solidFill>
                  <a:srgbClr val="FF0000"/>
                </a:solidFill>
              </a:rPr>
              <a:t>-PR 140 (c. 1914). </a:t>
            </a:r>
          </a:p>
          <a:p>
            <a:endParaRPr lang="es-CO" dirty="0" smtClean="0"/>
          </a:p>
        </p:txBody>
      </p:sp>
      <p:sp>
        <p:nvSpPr>
          <p:cNvPr id="5" name="4 Rectángulo"/>
          <p:cNvSpPr/>
          <p:nvPr/>
        </p:nvSpPr>
        <p:spPr>
          <a:xfrm>
            <a:off x="323528" y="5157193"/>
            <a:ext cx="8496944" cy="1384995"/>
          </a:xfrm>
          <a:prstGeom prst="rect">
            <a:avLst/>
          </a:prstGeom>
          <a:solidFill>
            <a:srgbClr val="FFC000"/>
          </a:solidFill>
        </p:spPr>
        <p:txBody>
          <a:bodyPr wrap="square">
            <a:spAutoFit/>
          </a:bodyPr>
          <a:lstStyle/>
          <a:p>
            <a:pPr algn="ctr"/>
            <a:r>
              <a:rPr lang="es-CO" sz="2800" dirty="0" smtClean="0"/>
              <a:t>En las escenas finales de la historia de esta tierra,  hombres a quienes él [Dios] ha honrado grandemente, imitarán al antiguo Israel... </a:t>
            </a:r>
          </a:p>
        </p:txBody>
      </p:sp>
      <p:pic>
        <p:nvPicPr>
          <p:cNvPr id="13316" name="Picture 4" descr="http://t0.gstatic.com/images?q=tbn:ANd9GcS46prgfB5fqjb-zyvnXtaUvd8o92Y4BPYAgdDdZKihntHWXRBK"/>
          <p:cNvPicPr>
            <a:picLocks noChangeAspect="1" noChangeArrowheads="1"/>
          </p:cNvPicPr>
          <p:nvPr/>
        </p:nvPicPr>
        <p:blipFill>
          <a:blip r:embed="rId2" cstate="print"/>
          <a:srcRect/>
          <a:stretch>
            <a:fillRect/>
          </a:stretch>
        </p:blipFill>
        <p:spPr bwMode="auto">
          <a:xfrm>
            <a:off x="5868144" y="2420888"/>
            <a:ext cx="2952328" cy="251269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4"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wheel(4)">
                                      <p:cBhvr>
                                        <p:cTn id="16" dur="2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13316"/>
                                        </p:tgtEl>
                                        <p:attrNameLst>
                                          <p:attrName>style.visibility</p:attrName>
                                        </p:attrNameLst>
                                      </p:cBhvr>
                                      <p:to>
                                        <p:strVal val="visible"/>
                                      </p:to>
                                    </p:set>
                                    <p:anim calcmode="lin" valueType="num">
                                      <p:cBhvr>
                                        <p:cTn id="21" dur="500" fill="hold"/>
                                        <p:tgtEl>
                                          <p:spTgt spid="13316"/>
                                        </p:tgtEl>
                                        <p:attrNameLst>
                                          <p:attrName>ppt_w</p:attrName>
                                        </p:attrNameLst>
                                      </p:cBhvr>
                                      <p:tavLst>
                                        <p:tav tm="0">
                                          <p:val>
                                            <p:fltVal val="0"/>
                                          </p:val>
                                        </p:tav>
                                        <p:tav tm="100000">
                                          <p:val>
                                            <p:strVal val="#ppt_w"/>
                                          </p:val>
                                        </p:tav>
                                      </p:tavLst>
                                    </p:anim>
                                    <p:anim calcmode="lin" valueType="num">
                                      <p:cBhvr>
                                        <p:cTn id="22" dur="500" fill="hold"/>
                                        <p:tgtEl>
                                          <p:spTgt spid="13316"/>
                                        </p:tgtEl>
                                        <p:attrNameLst>
                                          <p:attrName>ppt_h</p:attrName>
                                        </p:attrNameLst>
                                      </p:cBhvr>
                                      <p:tavLst>
                                        <p:tav tm="0">
                                          <p:val>
                                            <p:fltVal val="0"/>
                                          </p:val>
                                        </p:tav>
                                        <p:tav tm="100000">
                                          <p:val>
                                            <p:strVal val="#ppt_h"/>
                                          </p:val>
                                        </p:tav>
                                      </p:tavLst>
                                    </p:anim>
                                    <p:animEffect transition="in" filter="fade">
                                      <p:cBhvr>
                                        <p:cTn id="23" dur="500"/>
                                        <p:tgtEl>
                                          <p:spTgt spid="13316"/>
                                        </p:tgtEl>
                                      </p:cBhvr>
                                    </p:animEffect>
                                  </p:childTnLst>
                                </p:cTn>
                              </p:par>
                            </p:childTnLst>
                          </p:cTn>
                        </p:par>
                      </p:childTnLst>
                    </p:cTn>
                  </p:par>
                  <p:par>
                    <p:cTn id="24" fill="hold">
                      <p:stCondLst>
                        <p:cond delay="indefinite"/>
                      </p:stCondLst>
                      <p:childTnLst>
                        <p:par>
                          <p:cTn id="25" fill="hold">
                            <p:stCondLst>
                              <p:cond delay="0"/>
                            </p:stCondLst>
                            <p:childTnLst>
                              <p:par>
                                <p:cTn id="26" presetID="7" presetClass="entr" presetSubtype="4"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0" fill="hold"/>
                                        <p:tgtEl>
                                          <p:spTgt spid="4"/>
                                        </p:tgtEl>
                                        <p:attrNameLst>
                                          <p:attrName>ppt_x</p:attrName>
                                        </p:attrNameLst>
                                      </p:cBhvr>
                                      <p:tavLst>
                                        <p:tav tm="0">
                                          <p:val>
                                            <p:strVal val="#ppt_x"/>
                                          </p:val>
                                        </p:tav>
                                        <p:tav tm="100000">
                                          <p:val>
                                            <p:strVal val="#ppt_x"/>
                                          </p:val>
                                        </p:tav>
                                      </p:tavLst>
                                    </p:anim>
                                    <p:anim calcmode="lin" valueType="num">
                                      <p:cBhvr additive="base">
                                        <p:cTn id="29"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55" presetClass="entr" presetSubtype="0"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1000" fill="hold"/>
                                        <p:tgtEl>
                                          <p:spTgt spid="5"/>
                                        </p:tgtEl>
                                        <p:attrNameLst>
                                          <p:attrName>ppt_w</p:attrName>
                                        </p:attrNameLst>
                                      </p:cBhvr>
                                      <p:tavLst>
                                        <p:tav tm="0">
                                          <p:val>
                                            <p:strVal val="#ppt_w*0.70"/>
                                          </p:val>
                                        </p:tav>
                                        <p:tav tm="100000">
                                          <p:val>
                                            <p:strVal val="#ppt_w"/>
                                          </p:val>
                                        </p:tav>
                                      </p:tavLst>
                                    </p:anim>
                                    <p:anim calcmode="lin" valueType="num">
                                      <p:cBhvr>
                                        <p:cTn id="35" dur="1000" fill="hold"/>
                                        <p:tgtEl>
                                          <p:spTgt spid="5"/>
                                        </p:tgtEl>
                                        <p:attrNameLst>
                                          <p:attrName>ppt_h</p:attrName>
                                        </p:attrNameLst>
                                      </p:cBhvr>
                                      <p:tavLst>
                                        <p:tav tm="0">
                                          <p:val>
                                            <p:strVal val="#ppt_h"/>
                                          </p:val>
                                        </p:tav>
                                        <p:tav tm="100000">
                                          <p:val>
                                            <p:strVal val="#ppt_h"/>
                                          </p:val>
                                        </p:tav>
                                      </p:tavLst>
                                    </p:anim>
                                    <p:animEffect transition="in" filter="fade">
                                      <p:cBhvr>
                                        <p:cTn id="3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6048672" cy="6264696"/>
          </a:xfrm>
          <a:solidFill>
            <a:srgbClr val="FFFF00"/>
          </a:solidFill>
        </p:spPr>
        <p:txBody>
          <a:bodyPr>
            <a:normAutofit fontScale="92500" lnSpcReduction="20000"/>
          </a:bodyPr>
          <a:lstStyle/>
          <a:p>
            <a:pPr algn="ctr">
              <a:buNone/>
            </a:pPr>
            <a:r>
              <a:rPr lang="es-CO" dirty="0" smtClean="0"/>
              <a:t>   Un abandono de los grandes principios que Cristo ha establecido en sus enseñanzas, la implementación de proyectos humanos, usando las Escrituras para justificar un curso de acción equivocado bajo la operación perversa de Lucifer, </a:t>
            </a:r>
          </a:p>
          <a:p>
            <a:pPr algn="ctr">
              <a:buNone/>
            </a:pPr>
            <a:endParaRPr lang="es-CO" dirty="0" smtClean="0"/>
          </a:p>
          <a:p>
            <a:pPr algn="ctr">
              <a:buNone/>
            </a:pPr>
            <a:r>
              <a:rPr lang="es-CO" dirty="0" smtClean="0"/>
              <a:t>confirmarán a los hombres en el error, y la verdad que necesitan para protegerlos de prácticas erróneas se filtrará de su alma, así como el agua de un vaso agrietado.</a:t>
            </a:r>
            <a:r>
              <a:rPr lang="es-CO" dirty="0" smtClean="0">
                <a:solidFill>
                  <a:srgbClr val="FF0000"/>
                </a:solidFill>
              </a:rPr>
              <a:t>-13MR 379,381 (1904). </a:t>
            </a:r>
          </a:p>
          <a:p>
            <a:endParaRPr lang="es-CO" dirty="0"/>
          </a:p>
        </p:txBody>
      </p:sp>
      <p:pic>
        <p:nvPicPr>
          <p:cNvPr id="13314" name="Picture 2" descr="http://t2.gstatic.com/images?q=tbn:ANd9GcTU878Ri_HXPjKJ3_FXvuRh9AdHc7ay3kemeDCCeTJK_3scZ1BT4a7KEtluKA"/>
          <p:cNvPicPr>
            <a:picLocks noChangeAspect="1" noChangeArrowheads="1"/>
          </p:cNvPicPr>
          <p:nvPr/>
        </p:nvPicPr>
        <p:blipFill>
          <a:blip r:embed="rId2" cstate="print"/>
          <a:srcRect/>
          <a:stretch>
            <a:fillRect/>
          </a:stretch>
        </p:blipFill>
        <p:spPr bwMode="auto">
          <a:xfrm>
            <a:off x="6300192" y="1772816"/>
            <a:ext cx="2843808" cy="25922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13314"/>
                                        </p:tgtEl>
                                        <p:attrNameLst>
                                          <p:attrName>style.visibility</p:attrName>
                                        </p:attrNameLst>
                                      </p:cBhvr>
                                      <p:to>
                                        <p:strVal val="visible"/>
                                      </p:to>
                                    </p:set>
                                    <p:animEffect transition="in" filter="wheel(4)">
                                      <p:cBhvr>
                                        <p:cTn id="17" dur="2000"/>
                                        <p:tgtEl>
                                          <p:spTgt spid="13314"/>
                                        </p:tgtEl>
                                      </p:cBhvr>
                                    </p:animEffect>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Marcador de contenido"/>
          <p:cNvSpPr>
            <a:spLocks noGrp="1"/>
          </p:cNvSpPr>
          <p:nvPr>
            <p:ph idx="1"/>
          </p:nvPr>
        </p:nvSpPr>
        <p:spPr>
          <a:xfrm>
            <a:off x="457200" y="404664"/>
            <a:ext cx="5050904" cy="6048672"/>
          </a:xfrm>
          <a:blipFill>
            <a:blip r:embed="rId2" cstate="print"/>
            <a:tile tx="0" ty="0" sx="100000" sy="100000" flip="none" algn="tl"/>
          </a:blipFill>
        </p:spPr>
        <p:txBody>
          <a:bodyPr>
            <a:normAutofit fontScale="92500" lnSpcReduction="10000"/>
          </a:bodyPr>
          <a:lstStyle/>
          <a:p>
            <a:pPr algn="ctr">
              <a:buNone/>
            </a:pPr>
            <a:r>
              <a:rPr lang="es-CO" dirty="0" smtClean="0"/>
              <a:t>    </a:t>
            </a:r>
            <a:r>
              <a:rPr lang="es-CO" sz="3600" dirty="0" smtClean="0"/>
              <a:t>Muchos (dirigentes) mostrarán que no son uno con Cristo, que no están muertos al mundo como para que puedan vivir con él; </a:t>
            </a:r>
          </a:p>
          <a:p>
            <a:pPr algn="ctr">
              <a:buNone/>
            </a:pPr>
            <a:endParaRPr lang="es-CO" sz="3600" dirty="0" smtClean="0"/>
          </a:p>
          <a:p>
            <a:pPr algn="ctr">
              <a:buNone/>
            </a:pPr>
            <a:r>
              <a:rPr lang="es-CO" sz="3600" dirty="0" smtClean="0"/>
              <a:t>y serán frecuentes las apostasías de hombres que han ocupado cargos de responsabilidad.</a:t>
            </a:r>
            <a:r>
              <a:rPr lang="es-CO" sz="3600" dirty="0" smtClean="0">
                <a:solidFill>
                  <a:srgbClr val="FF0000"/>
                </a:solidFill>
              </a:rPr>
              <a:t>-RH Septiembre 11,1888 </a:t>
            </a:r>
          </a:p>
          <a:p>
            <a:endParaRPr lang="es-CO" dirty="0"/>
          </a:p>
        </p:txBody>
      </p:sp>
      <p:pic>
        <p:nvPicPr>
          <p:cNvPr id="12292" name="Picture 4" descr="http://t2.gstatic.com/images?q=tbn:ANd9GcSAZ21hK37BEJvUZCIBIioYyeX2JtZcMyzPVeKH5vfZ9q1vKhzUwg"/>
          <p:cNvPicPr>
            <a:picLocks noChangeAspect="1" noChangeArrowheads="1"/>
          </p:cNvPicPr>
          <p:nvPr/>
        </p:nvPicPr>
        <p:blipFill>
          <a:blip r:embed="rId3" cstate="print"/>
          <a:srcRect/>
          <a:stretch>
            <a:fillRect/>
          </a:stretch>
        </p:blipFill>
        <p:spPr bwMode="auto">
          <a:xfrm>
            <a:off x="5796136" y="3284984"/>
            <a:ext cx="2952328" cy="3024336"/>
          </a:xfrm>
          <a:prstGeom prst="rect">
            <a:avLst/>
          </a:prstGeom>
          <a:noFill/>
        </p:spPr>
      </p:pic>
      <p:pic>
        <p:nvPicPr>
          <p:cNvPr id="6" name="Picture 4" descr="http://t1.gstatic.com/images?q=tbn:ANd9GcRzVcjvFCm_2ckgrB8iBzJUb5aH1CzIajqrI3Uzo9hL09GUc12PIA"/>
          <p:cNvPicPr>
            <a:picLocks noChangeAspect="1" noChangeArrowheads="1"/>
          </p:cNvPicPr>
          <p:nvPr/>
        </p:nvPicPr>
        <p:blipFill>
          <a:blip r:embed="rId4" cstate="print"/>
          <a:srcRect/>
          <a:stretch>
            <a:fillRect/>
          </a:stretch>
        </p:blipFill>
        <p:spPr bwMode="auto">
          <a:xfrm>
            <a:off x="6012160" y="404664"/>
            <a:ext cx="2736304" cy="2808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bg/>
                                          </p:spTgt>
                                        </p:tgtEl>
                                        <p:attrNameLst>
                                          <p:attrName>style.visibility</p:attrName>
                                        </p:attrNameLst>
                                      </p:cBhvr>
                                      <p:to>
                                        <p:strVal val="visible"/>
                                      </p:to>
                                    </p:set>
                                    <p:animEffect transition="in" filter="blinds(horizontal)">
                                      <p:cBhvr>
                                        <p:cTn id="12" dur="500"/>
                                        <p:tgtEl>
                                          <p:spTgt spid="4">
                                            <p:bg/>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blinds(horizontal)">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2292"/>
                                        </p:tgtEl>
                                        <p:attrNameLst>
                                          <p:attrName>style.visibility</p:attrName>
                                        </p:attrNameLst>
                                      </p:cBhvr>
                                      <p:to>
                                        <p:strVal val="visible"/>
                                      </p:to>
                                    </p:set>
                                    <p:anim to="" calcmode="lin" valueType="num">
                                      <p:cBhvr>
                                        <p:cTn id="22" dur="1" fill="hold"/>
                                        <p:tgtEl>
                                          <p:spTgt spid="12292"/>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wheel(4)">
                                      <p:cBhvr>
                                        <p:cTn id="27"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blipFill>
            <a:blip r:embed="rId2" cstate="print"/>
            <a:tile tx="0" ty="0" sx="100000" sy="100000" flip="none" algn="tl"/>
          </a:blipFill>
        </p:spPr>
        <p:txBody>
          <a:bodyPr>
            <a:normAutofit fontScale="90000"/>
          </a:bodyPr>
          <a:lstStyle/>
          <a:p>
            <a:r>
              <a:rPr lang="es-CO" b="1" dirty="0" smtClean="0">
                <a:latin typeface="Agency FB" pitchFamily="34" charset="0"/>
              </a:rPr>
              <a:t>¿Qué sucederá con los ministros no santificados?</a:t>
            </a:r>
            <a:endParaRPr lang="es-CO" b="1" dirty="0">
              <a:latin typeface="Agency FB" pitchFamily="34" charset="0"/>
            </a:endParaRPr>
          </a:p>
        </p:txBody>
      </p:sp>
      <p:sp>
        <p:nvSpPr>
          <p:cNvPr id="3" name="2 Marcador de contenido"/>
          <p:cNvSpPr>
            <a:spLocks noGrp="1"/>
          </p:cNvSpPr>
          <p:nvPr>
            <p:ph idx="1"/>
          </p:nvPr>
        </p:nvSpPr>
        <p:spPr>
          <a:xfrm>
            <a:off x="457200" y="1600201"/>
            <a:ext cx="8229600" cy="748680"/>
          </a:xfrm>
        </p:spPr>
        <p:txBody>
          <a:bodyPr/>
          <a:lstStyle/>
          <a:p>
            <a:pPr>
              <a:buNone/>
            </a:pPr>
            <a:r>
              <a:rPr lang="es-CO" u="sng" dirty="0" smtClean="0">
                <a:solidFill>
                  <a:srgbClr val="FF0000"/>
                </a:solidFill>
              </a:rPr>
              <a:t>Los ministros no santificados serán erradicados</a:t>
            </a:r>
            <a:endParaRPr lang="es-CO" dirty="0"/>
          </a:p>
        </p:txBody>
      </p:sp>
      <p:sp>
        <p:nvSpPr>
          <p:cNvPr id="4" name="3 Rectángulo"/>
          <p:cNvSpPr/>
          <p:nvPr/>
        </p:nvSpPr>
        <p:spPr>
          <a:xfrm>
            <a:off x="467544" y="2551836"/>
            <a:ext cx="5184576" cy="3539430"/>
          </a:xfrm>
          <a:prstGeom prst="rect">
            <a:avLst/>
          </a:prstGeom>
          <a:blipFill>
            <a:blip r:embed="rId3" cstate="print"/>
            <a:tile tx="0" ty="0" sx="100000" sy="100000" flip="none" algn="tl"/>
          </a:blipFill>
        </p:spPr>
        <p:txBody>
          <a:bodyPr wrap="square">
            <a:spAutoFit/>
          </a:bodyPr>
          <a:lstStyle/>
          <a:p>
            <a:pPr algn="ctr">
              <a:buNone/>
            </a:pPr>
            <a:r>
              <a:rPr lang="es-CO" sz="2800" dirty="0" smtClean="0"/>
              <a:t>El gran asunto que pronto afrontaremos [la imposición de las leyes dominicales], </a:t>
            </a:r>
            <a:r>
              <a:rPr lang="es-CO" sz="2800" u="sng" dirty="0" smtClean="0">
                <a:solidFill>
                  <a:srgbClr val="0070C0"/>
                </a:solidFill>
              </a:rPr>
              <a:t>eliminará a todos aquellos a quienes Dios no ha señalado</a:t>
            </a:r>
            <a:r>
              <a:rPr lang="es-CO" sz="2800" dirty="0" smtClean="0"/>
              <a:t>, y él tendrá un </a:t>
            </a:r>
            <a:r>
              <a:rPr lang="es-CO" sz="2800" u="sng" dirty="0" smtClean="0">
                <a:solidFill>
                  <a:srgbClr val="0070C0"/>
                </a:solidFill>
              </a:rPr>
              <a:t>ministerio puro, verdadero, santificado, preparado para la lluvia tardía.</a:t>
            </a:r>
            <a:r>
              <a:rPr lang="es-CO" sz="2800" dirty="0" smtClean="0">
                <a:solidFill>
                  <a:srgbClr val="FF0000"/>
                </a:solidFill>
              </a:rPr>
              <a:t>-3MS 440 (1886). </a:t>
            </a:r>
          </a:p>
        </p:txBody>
      </p:sp>
      <p:pic>
        <p:nvPicPr>
          <p:cNvPr id="5" name="Picture 2" descr="http://t3.gstatic.com/images?q=tbn:ANd9GcQwz2ypGDkKm15cZaGV62A4FYJU75feW-kSM-pmyhBLvAgf8O19"/>
          <p:cNvPicPr>
            <a:picLocks noChangeAspect="1" noChangeArrowheads="1"/>
          </p:cNvPicPr>
          <p:nvPr/>
        </p:nvPicPr>
        <p:blipFill>
          <a:blip r:embed="rId4" cstate="print"/>
          <a:srcRect/>
          <a:stretch>
            <a:fillRect/>
          </a:stretch>
        </p:blipFill>
        <p:spPr bwMode="auto">
          <a:xfrm>
            <a:off x="5724128" y="2564904"/>
            <a:ext cx="3168352" cy="35283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strVal val="#ppt_w*0.70"/>
                                          </p:val>
                                        </p:tav>
                                        <p:tav tm="100000">
                                          <p:val>
                                            <p:strVal val="#ppt_w"/>
                                          </p:val>
                                        </p:tav>
                                      </p:tavLst>
                                    </p:anim>
                                    <p:anim calcmode="lin" valueType="num">
                                      <p:cBhvr>
                                        <p:cTn id="13" dur="1000" fill="hold"/>
                                        <p:tgtEl>
                                          <p:spTgt spid="5"/>
                                        </p:tgtEl>
                                        <p:attrNameLst>
                                          <p:attrName>ppt_h</p:attrName>
                                        </p:attrNameLst>
                                      </p:cBhvr>
                                      <p:tavLst>
                                        <p:tav tm="0">
                                          <p:val>
                                            <p:strVal val="#ppt_h"/>
                                          </p:val>
                                        </p:tav>
                                        <p:tav tm="100000">
                                          <p:val>
                                            <p:strVal val="#ppt_h"/>
                                          </p:val>
                                        </p:tav>
                                      </p:tavLst>
                                    </p:anim>
                                    <p:animEffect transition="in" filter="fade">
                                      <p:cBhvr>
                                        <p:cTn id="14" dur="1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strVal val="#ppt_w*0.70"/>
                                          </p:val>
                                        </p:tav>
                                        <p:tav tm="100000">
                                          <p:val>
                                            <p:strVal val="#ppt_w"/>
                                          </p:val>
                                        </p:tav>
                                      </p:tavLst>
                                    </p:anim>
                                    <p:anim calcmode="lin" valueType="num">
                                      <p:cBhvr>
                                        <p:cTn id="20" dur="1000" fill="hold"/>
                                        <p:tgtEl>
                                          <p:spTgt spid="4"/>
                                        </p:tgtEl>
                                        <p:attrNameLst>
                                          <p:attrName>ppt_h</p:attrName>
                                        </p:attrNameLst>
                                      </p:cBhvr>
                                      <p:tavLst>
                                        <p:tav tm="0">
                                          <p:val>
                                            <p:strVal val="#ppt_h"/>
                                          </p:val>
                                        </p:tav>
                                        <p:tav tm="100000">
                                          <p:val>
                                            <p:strVal val="#ppt_h"/>
                                          </p:val>
                                        </p:tav>
                                      </p:tavLst>
                                    </p:anim>
                                    <p:animEffect transition="in" filter="fade">
                                      <p:cBhvr>
                                        <p:cTn id="21"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474840" cy="3384376"/>
          </a:xfrm>
        </p:spPr>
        <p:txBody>
          <a:bodyPr>
            <a:noAutofit/>
          </a:bodyPr>
          <a:lstStyle/>
          <a:p>
            <a:pPr algn="ctr">
              <a:buNone/>
            </a:pPr>
            <a:r>
              <a:rPr lang="es-CO" dirty="0" smtClean="0"/>
              <a:t>    Muchos ocuparán nuestros púlpitos sosteniendo en las manos la antorcha de la falsa profecía encendida por la infernal tea satánica... </a:t>
            </a:r>
          </a:p>
        </p:txBody>
      </p:sp>
      <p:sp>
        <p:nvSpPr>
          <p:cNvPr id="4" name="3 Rectángulo"/>
          <p:cNvSpPr/>
          <p:nvPr/>
        </p:nvSpPr>
        <p:spPr>
          <a:xfrm>
            <a:off x="323528" y="4149080"/>
            <a:ext cx="8496944" cy="2554545"/>
          </a:xfrm>
          <a:prstGeom prst="rect">
            <a:avLst/>
          </a:prstGeom>
          <a:solidFill>
            <a:srgbClr val="FFFF00"/>
          </a:solidFill>
        </p:spPr>
        <p:txBody>
          <a:bodyPr wrap="square">
            <a:spAutoFit/>
          </a:bodyPr>
          <a:lstStyle/>
          <a:p>
            <a:pPr algn="ctr"/>
            <a:r>
              <a:rPr lang="es-CO" sz="3200" dirty="0" smtClean="0"/>
              <a:t>Algunos que no querrán seguir llevando el arca saldrán de entre nosotros. Pero éstos no podrán levantar vallas para obstruir la verdad; ésta irá hacia adelante y hacia arriba hasta el fin.</a:t>
            </a:r>
            <a:r>
              <a:rPr lang="es-CO" sz="3200" dirty="0" smtClean="0">
                <a:solidFill>
                  <a:srgbClr val="FF0000"/>
                </a:solidFill>
              </a:rPr>
              <a:t>-TM 409, 411 (1898). </a:t>
            </a:r>
          </a:p>
        </p:txBody>
      </p:sp>
      <p:pic>
        <p:nvPicPr>
          <p:cNvPr id="12290" name="Picture 2" descr="http://t2.gstatic.com/images?q=tbn:ANd9GcRTCuHJ_o9euzNCp_ECAmXPGh7raVHmW-6OtIxDXkvlgJzJuabfug"/>
          <p:cNvPicPr>
            <a:picLocks noChangeAspect="1" noChangeArrowheads="1"/>
          </p:cNvPicPr>
          <p:nvPr/>
        </p:nvPicPr>
        <p:blipFill>
          <a:blip r:embed="rId2" cstate="print"/>
          <a:srcRect/>
          <a:stretch>
            <a:fillRect/>
          </a:stretch>
        </p:blipFill>
        <p:spPr bwMode="auto">
          <a:xfrm>
            <a:off x="5292080" y="332657"/>
            <a:ext cx="3456384" cy="345638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p:cTn id="7" dur="1000" fill="hold"/>
                                        <p:tgtEl>
                                          <p:spTgt spid="12290"/>
                                        </p:tgtEl>
                                        <p:attrNameLst>
                                          <p:attrName>ppt_w</p:attrName>
                                        </p:attrNameLst>
                                      </p:cBhvr>
                                      <p:tavLst>
                                        <p:tav tm="0">
                                          <p:val>
                                            <p:strVal val="#ppt_w*0.70"/>
                                          </p:val>
                                        </p:tav>
                                        <p:tav tm="100000">
                                          <p:val>
                                            <p:strVal val="#ppt_w"/>
                                          </p:val>
                                        </p:tav>
                                      </p:tavLst>
                                    </p:anim>
                                    <p:anim calcmode="lin" valueType="num">
                                      <p:cBhvr>
                                        <p:cTn id="8" dur="1000" fill="hold"/>
                                        <p:tgtEl>
                                          <p:spTgt spid="12290"/>
                                        </p:tgtEl>
                                        <p:attrNameLst>
                                          <p:attrName>ppt_h</p:attrName>
                                        </p:attrNameLst>
                                      </p:cBhvr>
                                      <p:tavLst>
                                        <p:tav tm="0">
                                          <p:val>
                                            <p:strVal val="#ppt_h"/>
                                          </p:val>
                                        </p:tav>
                                        <p:tav tm="100000">
                                          <p:val>
                                            <p:strVal val="#ppt_h"/>
                                          </p:val>
                                        </p:tav>
                                      </p:tavLst>
                                    </p:anim>
                                    <p:animEffect transition="in" filter="fade">
                                      <p:cBhvr>
                                        <p:cTn id="9" dur="1000"/>
                                        <p:tgtEl>
                                          <p:spTgt spid="12290"/>
                                        </p:tgtEl>
                                      </p:cBhvr>
                                    </p:animEffect>
                                  </p:childTnLst>
                                </p:cTn>
                              </p:par>
                            </p:childTnLst>
                          </p:cTn>
                        </p:par>
                      </p:childTnLst>
                    </p:cTn>
                  </p:par>
                  <p:par>
                    <p:cTn id="10" fill="hold">
                      <p:stCondLst>
                        <p:cond delay="indefinite"/>
                      </p:stCondLst>
                      <p:childTnLst>
                        <p:par>
                          <p:cTn id="11" fill="hold">
                            <p:stCondLst>
                              <p:cond delay="0"/>
                            </p:stCondLst>
                            <p:childTnLst>
                              <p:par>
                                <p:cTn id="12" presetID="4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
                                        <p:tgtEl>
                                          <p:spTgt spid="3">
                                            <p:txEl>
                                              <p:pRg st="0" end="0"/>
                                            </p:txEl>
                                          </p:spTgt>
                                        </p:tgtEl>
                                      </p:cBhvr>
                                    </p:animEffect>
                                    <p:anim calcmode="lin" valueType="num">
                                      <p:cBhvr>
                                        <p:cTn id="15"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3"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
                                        <p:tgtEl>
                                          <p:spTgt spid="4"/>
                                        </p:tgtEl>
                                      </p:cBhvr>
                                    </p:animEffect>
                                    <p:anim calcmode="lin" valueType="num">
                                      <p:cBhvr>
                                        <p:cTn id="24" dur="400" fill="hold"/>
                                        <p:tgtEl>
                                          <p:spTgt spid="4"/>
                                        </p:tgtEl>
                                        <p:attrNameLst>
                                          <p:attrName>ppt_x</p:attrName>
                                        </p:attrNameLst>
                                      </p:cBhvr>
                                      <p:tavLst>
                                        <p:tav tm="0">
                                          <p:val>
                                            <p:strVal val="#ppt_x"/>
                                          </p:val>
                                        </p:tav>
                                        <p:tav tm="100000">
                                          <p:val>
                                            <p:strVal val="#ppt_x"/>
                                          </p:val>
                                        </p:tav>
                                      </p:tavLst>
                                    </p:anim>
                                    <p:anim calcmode="lin" valueType="num">
                                      <p:cBhvr>
                                        <p:cTn id="25" dur="400" fill="hold"/>
                                        <p:tgtEl>
                                          <p:spTgt spid="4"/>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5194920" cy="5361459"/>
          </a:xfrm>
          <a:blipFill>
            <a:blip r:embed="rId2" cstate="print"/>
            <a:tile tx="0" ty="0" sx="100000" sy="100000" flip="none" algn="tl"/>
          </a:blipFill>
        </p:spPr>
        <p:txBody>
          <a:bodyPr/>
          <a:lstStyle/>
          <a:p>
            <a:pPr algn="ctr">
              <a:buNone/>
            </a:pPr>
            <a:r>
              <a:rPr lang="es-CO" sz="4000" dirty="0" smtClean="0"/>
              <a:t>   Ministros y médicos pueden abandonar la fe, como la Palabra lo dice y los mensajes que Dios ha dado a su sierva declaran que lo harán.</a:t>
            </a:r>
            <a:r>
              <a:rPr lang="es-CO" sz="4000" dirty="0" smtClean="0">
                <a:solidFill>
                  <a:srgbClr val="FF0000"/>
                </a:solidFill>
              </a:rPr>
              <a:t>-7MR 192 (1906). </a:t>
            </a:r>
          </a:p>
          <a:p>
            <a:endParaRPr lang="es-CO" dirty="0"/>
          </a:p>
        </p:txBody>
      </p:sp>
      <p:sp>
        <p:nvSpPr>
          <p:cNvPr id="1026" name="AutoShape 2" descr="data:image/jpg;base64,/9j/4AAQSkZJRgABAQAAAQABAAD/2wBDAAkGBwgHBgkIBwgKCgkLDRYPDQwMDRsUFRAWIB0iIiAdHx8kKDQsJCYxJx8fLT0tMTU3Ojo6Iys/RD84QzQ5Ojf/2wBDAQoKCg0MDRoPDxo3JR8lNzc3Nzc3Nzc3Nzc3Nzc3Nzc3Nzc3Nzc3Nzc3Nzc3Nzc3Nzc3Nzc3Nzc3Nzc3Nzc3Nzf/wAARCACLALoDASIAAhEBAxEB/8QAGwAAAgMBAQEAAAAAAAAAAAAAAwUCBAYBAAf/xABBEAACAQMCAwUECAMECwAAAAABAgADBBESIQUxQRNRYZHRIjJxkgYUQlWBoeHwFUXBI4Kx0iUmMzVDYnKTosLi/8QAGQEAAwEBAQAAAAAAAAAAAAAAAQIDAAQF/8QAHxEBAQACAwADAQEAAAAAAAAAAAECEQMSITEyQRMi/9oADAMBAAIRAxEAPwD4kIan8fzg1EOo9nkfL9IGEp+1URASdTBdm75prSkNtPKZ3hqGpf0xuQgLHI7gfD4TT2bAECQ5qrxwwo0dhLAt9wwG8JaAHEvhVA2E47V5IPwo6h2Znb60CnUJC2bRVBAxHNSj9Yt8qBI2+q4+xlKvvYEnQU5li5oFKhBHWcpDB5Q7J+mNgTTYFe+bbg9z2tMKx38Zi7VgMR5w267NgBI5X1fCz4bO2Yq2DLVeh2q5Eo2lXtqYIG+IzoNlQplsNWaQ5d43cJ6lJqZO8rVgzDGY7vKAYEgRU6BTuJLPHrXRxcnabI7lGpsXyYAuzjJJyPGN7imHByBFNddDbKNpOKUuumdH2Jx1kEZnGxOZcemtQe7vKbH6uxyBHidBuVwpbPtRDduwJyY7rVQx1YHwi66pCoMgSmKefrO3YNQRWaW/KPbmmFyCspdn4CdOF8c+UYSmvh+UKyZHun5c/wBJ6kuRyknQEbqPlHpPRc2l3gFL+3uqhHuUMcscyB3R1QyCDFvAEAseIsBg6qNPljmWb/1jOkMDE5ua/wCj4m9lcYIGY1psDzMzlAlGz0je2rg43nJlFpTRVAwQY+4S6uhSIbZgY34e3Z1ARI1bC+pcU4cCSy/HlFi2wHvZmzRUr0twIpvrbQxwu0Snyx/SZKeDscDwl23IUj2j5TwQHYKMwqDT9mLSTxpOEXKJjL+c0FOsBhg2xmFt67IRgR9YcQLJoeHDPqbKTNpTVR05xbdouThpCld746SVaqCM84+WUyhcMLhkWXDoPZLGUqtOm3JzLVzUy2y5gO00DJQSM+XV22XVFWk3v84vvQjAnXmNLqp1KgxZWckkaRiPCZE1QgOcsfKSVlxjVDXScyFEqAkH3ZWI0G8t1ddj+MVm3OZoAQyHUsrafCUl0Sx8pogSdYDw8v1nKe37/WdqEad3Ufif809Rxw84GmOAucf7S/x8tP8A+5epriV+FAJ9HbIj7d1Xf44CL/SGL5nLy/ZTH4EZttoW2qYI32gAciSp5BEjTNJY1c4je2qbzL2lUriObavnEjlFMa1dhdYUAmEvGDjPWI7atjEYCtqXBiSK9gTs204TOvsYMvHmKdtd7Qqc5h7a5ZGB3lXV3iQNUqfCLliMumjS81AHO45yzTvQVwTMzQutJxLQuSvLkYvRSZm1SqCcynd1tK56Ss12SsArvc11ooN22+E3QewNe7Od8yo9znrH9Xg9uKRB1FiN2mU409Phz9mo1E8mlJxEyzo1SprB3lRzg5Jgra8FRcgYI5ier1NQyI3TRO4Va5K5GYD60/jOEasluUhrTujzAlzYOmP3mSc7bsfnI/rJ0+U9V5bE+ZnobQ0e2o/1f4Xjq1wT84keRljh66/o/wAO6kCv4/8AEg2TBnLyfannwnTlhUyMwFMS1T3kqYSid4ytnwecXou/KW6JxJ0Yc29TYS/SqZiahUl6lVEXSkX3bIgWPWeV8iQqHaM1cNUSBcGBYgSOqK2h9eOUsUqwZMZ3i9n2kEraWzMJkKu+kxhY2rmkbnUtNQfeYZ2iV6mQHG80VlW1cMpKaZqApuNOZobH2ocQp3V0q1bWsNC8l338dpjeOpcMT9bGKijlNfXrnh1jhKXZknZSxJmavNd3rqVOoj430c8fKz9nUIrqO/aOETI3lBLZaVentvnrLVaqVJAziX8ct8BuyACBF+rxlmpU1DeVtMDVkkHhPVc42BH7/wCmEQZHKDrphdl/8R/lnURp+E/7j4Xnr24P/cha1IasgStwds8B4f00Va6nzU/1jIAOg75y8v2p58KQXEMgxJMmDPDYyQrCcoUSujQgeCitU3wcS3TqYPOLVaEpuQYNG2dUavSEdsiLKVbeW0qZE2jSuVIB2IhqhlZ94NCiahkC575B9ufKDLiGQtq5Rr7aGO0u2XE7qjTKq39nTI3HTMRNVxy6TTfR+yLWT1quCKwxpx0BjTChMvULu6a8A1uW0iKeIViiKoOD0MYXNvUs6xUDNNvdxFnEkV1DM2nE2E9U5Mp1VKAarWUkkt3wl3TIPOFtgiJlTuZyudYMa31LXhWx3xIavGTufZ5Sj2hjwmyROUhWUFN1B/uj0nkbEm5BQ5x+/wAZ1FN+At/oN0AwaV+CRjGA9P1SOLdtsRD9GSDQ4rQ2yadKsvL7D79e5jHNFsATn5fsMWmWBYYMMDlYJ5GnR1YnQesHPaoGHWpJq+8qg7witMy2tTBlujWBA3irX4w1vWHuk9dodNs3LZEHU0gbmApX2BpZAcjbEHWuaaqdIKnqRyxGmLXOo3T+1pB2AB+MohiVOSfexCVLlNFRGBxj2TI266rUg8xlvzj44xLK16k2NWvGheeOst0eO3lG1NvasEQNswGWx3CLK1QikECgAd3WVluTSIwcESui+721lX6TLTsFSvTFW4K4bbAHxPWI7ep9fL1LmqQM+yoi1mNbvJM3HD7ax4RbBl7NrkJ7THc6u7wiZah5LkzYpvb1CtNKx2yQVI2nalWspXWhUONtpqbq9R6VstR1cga3JP5TM3N+wypYZPMSe9q9NT5U7ncbShplqrUBG0rahHhKQLt1k9W3P8/1gxCKRj9f1nQRb+jtYJx2jRdsU7oNbO3drGB9o/a0x3TLKMMMMpwR3Ec5lampHWpTfS6EMpyTgjcHnNZc1lrvTvaQxSvKYrKB9ljs6/g2fMSfNP0casUn7555XR8GHJ1LOc4bSEkx3kMwaZIGcL4kScQbNNphdfjPBj3wSsIRcGFhkqHABPKEb2lwIAFRLdBlOxAm3plNqbkHCkiXLdh2XZjSraMZMJUwAcRVWqslViDtGxyLnisXdNVTGpSRucSsKKKumtg1W3x0AkLuqKiB12bwlRqrsTjJJlpUtGFC4pU72lTpoCoYFjnoN4e845QqVKlUK+piTiIy70GqP9vTjHdmV31KxR+YmywmRsM7j5F36/VeoS9RsZ5ZhEOc1CefWK9WDLi1AKYUnfEFxn4aW/NF+sYO852g75TqvjrA9se+NMQtBHKSUmCRpLMcBs57/MxtwKurI/DLioq637S0dycLUPvISeQbb8R4xOh+H7/CSYagQV1A9P2s1m5po0ZDU3ZKisjqcMrDBBhqbZiejxu+pUkpV6dveBBpV7pGZ1HcGABI+OYZOPVethZD4LV9ZG8V2btDB+chK38cqEb2FmfitT1nBxt/u+y+Wp6wfxyHtBmO+INpFuNN93WXy1PWDPGj922XlU9Zv45N2jpfSYRKmZXbjR+7LHyqes4ONkfyyx/AVPWH+NDtF0OYWlV0kbygOON922XlU9Z3+ON04dZeVT1gvDW7w6Z9abc4su/ZqEHrIpx5+lhZj+7U9Zyrxguctw+yb4rU9YZxZRrlKrsek6tQ06iOu+OkJ/FVP8tsflqes8eJr922Py1PWPMaW6Vq1yR7lNfjKTOalRnZiWO5zGL8SQ/yux+Wp6ytU4gn3XZfK8eSl8VCcyTVsbSTcRAzpsLNfgrSlWviST9XoD4BputHY71ciB1Sq125+wg+GZD603/L5RuobWlaEBgkAwPhDADE1F1WHd+Qk9Q7h5D0gwozyksCCCkWU9B5D0nQw8PIekjgToAxCAmpcch5D0nCyjoPIek4AJxgJme1r3DyHpOMynp+Q9JEgT2BMCJZf2B6SBdR0/w9JMqMyDqO6FnQ47v8PSTDr3fkPSAUCFAEAJq6g8vy/SF1qRyHl+kr4EIg3mF01FB5fl+k92i/sD0kXUZ5SGBBGFLqeg8h6QTlccv8PSSAEiwGIQV3I7h+XpAufCFqAZ5QLQsA3OcnW5zkZn//2Q=="/>
          <p:cNvSpPr>
            <a:spLocks noChangeAspect="1" noChangeArrowheads="1"/>
          </p:cNvSpPr>
          <p:nvPr/>
        </p:nvSpPr>
        <p:spPr bwMode="auto">
          <a:xfrm>
            <a:off x="63500" y="-523875"/>
            <a:ext cx="1419225" cy="1066800"/>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1028" name="Picture 4" descr="http://t1.gstatic.com/images?q=tbn:ANd9GcQnvmGMicZSyhcrwXTM0LCjryrgdNNVqHb3z2MaAyle0rEZDK-G"/>
          <p:cNvPicPr>
            <a:picLocks noChangeAspect="1" noChangeArrowheads="1"/>
          </p:cNvPicPr>
          <p:nvPr/>
        </p:nvPicPr>
        <p:blipFill>
          <a:blip r:embed="rId3" cstate="print"/>
          <a:srcRect/>
          <a:stretch>
            <a:fillRect/>
          </a:stretch>
        </p:blipFill>
        <p:spPr bwMode="auto">
          <a:xfrm>
            <a:off x="5652120" y="1124744"/>
            <a:ext cx="3024336" cy="3960440"/>
          </a:xfrm>
          <a:prstGeom prst="rect">
            <a:avLst/>
          </a:prstGeom>
          <a:noFill/>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rgbClr val="FFC000"/>
          </a:solidFill>
        </p:spPr>
        <p:txBody>
          <a:bodyPr>
            <a:noAutofit/>
          </a:bodyPr>
          <a:lstStyle/>
          <a:p>
            <a:r>
              <a:rPr lang="es-CO" b="1" dirty="0" smtClean="0">
                <a:latin typeface="Informal Roman" pitchFamily="66" charset="0"/>
              </a:rPr>
              <a:t>¿Qué puede parecer con estas deserciones?</a:t>
            </a:r>
            <a:endParaRPr lang="es-CO" b="1" dirty="0">
              <a:latin typeface="Informal Roman" pitchFamily="66" charset="0"/>
            </a:endParaRPr>
          </a:p>
        </p:txBody>
      </p:sp>
      <p:sp>
        <p:nvSpPr>
          <p:cNvPr id="3" name="2 Marcador de contenido"/>
          <p:cNvSpPr>
            <a:spLocks noGrp="1"/>
          </p:cNvSpPr>
          <p:nvPr>
            <p:ph idx="1"/>
          </p:nvPr>
        </p:nvSpPr>
        <p:spPr>
          <a:xfrm>
            <a:off x="457200" y="1600201"/>
            <a:ext cx="8229600" cy="676672"/>
          </a:xfrm>
        </p:spPr>
        <p:txBody>
          <a:bodyPr>
            <a:normAutofit/>
          </a:bodyPr>
          <a:lstStyle/>
          <a:p>
            <a:pPr>
              <a:buNone/>
            </a:pPr>
            <a:r>
              <a:rPr lang="es-CO" sz="2800" b="1" u="sng" dirty="0" smtClean="0">
                <a:solidFill>
                  <a:srgbClr val="FF0000"/>
                </a:solidFill>
              </a:rPr>
              <a:t>       Puede parecer que la iglesia está a punto de caer </a:t>
            </a:r>
            <a:endParaRPr lang="es-CO" sz="4000" b="1" u="sng" dirty="0" smtClean="0">
              <a:solidFill>
                <a:srgbClr val="FF0000"/>
              </a:solidFill>
            </a:endParaRPr>
          </a:p>
        </p:txBody>
      </p:sp>
      <p:sp>
        <p:nvSpPr>
          <p:cNvPr id="4" name="3 Rectángulo"/>
          <p:cNvSpPr/>
          <p:nvPr/>
        </p:nvSpPr>
        <p:spPr>
          <a:xfrm>
            <a:off x="179512" y="2551836"/>
            <a:ext cx="5832648" cy="4308872"/>
          </a:xfrm>
          <a:prstGeom prst="rect">
            <a:avLst/>
          </a:prstGeom>
          <a:solidFill>
            <a:srgbClr val="FFFF00"/>
          </a:solidFill>
        </p:spPr>
        <p:txBody>
          <a:bodyPr wrap="square">
            <a:spAutoFit/>
          </a:bodyPr>
          <a:lstStyle/>
          <a:p>
            <a:r>
              <a:rPr lang="es-CO" sz="3200" dirty="0" smtClean="0"/>
              <a:t>El zarandeo de Dios avienta multitudes como hojas secas.</a:t>
            </a:r>
            <a:r>
              <a:rPr lang="es-CO" sz="3200" dirty="0" smtClean="0">
                <a:solidFill>
                  <a:srgbClr val="FF0000"/>
                </a:solidFill>
              </a:rPr>
              <a:t>1JT 480 (1876)</a:t>
            </a:r>
            <a:r>
              <a:rPr lang="es-CO" sz="3200" dirty="0" smtClean="0"/>
              <a:t>.</a:t>
            </a:r>
          </a:p>
          <a:p>
            <a:endParaRPr lang="es-CO" sz="3200" dirty="0" smtClean="0"/>
          </a:p>
          <a:p>
            <a:r>
              <a:rPr lang="es-CO" sz="3200" dirty="0" smtClean="0"/>
              <a:t> La paja será llevada por el viento como una nube, aun de lugares donde sólo vemos terrenos de rico trigo</a:t>
            </a:r>
            <a:r>
              <a:rPr lang="es-CO" sz="3200" dirty="0" smtClean="0">
                <a:solidFill>
                  <a:srgbClr val="FF0000"/>
                </a:solidFill>
              </a:rPr>
              <a:t>.5T 81 (1882). </a:t>
            </a:r>
          </a:p>
          <a:p>
            <a:endParaRPr lang="es-CO" dirty="0" smtClean="0"/>
          </a:p>
        </p:txBody>
      </p:sp>
      <p:pic>
        <p:nvPicPr>
          <p:cNvPr id="11268" name="Picture 4" descr="http://t2.gstatic.com/images?q=tbn:ANd9GcQcKkEVYgDUZ1LyCUcMY3zA8azMDbCOGH-tg3UWqxMfI8je-Ryqlg"/>
          <p:cNvPicPr>
            <a:picLocks noChangeAspect="1" noChangeArrowheads="1"/>
          </p:cNvPicPr>
          <p:nvPr/>
        </p:nvPicPr>
        <p:blipFill>
          <a:blip r:embed="rId2" cstate="print"/>
          <a:srcRect/>
          <a:stretch>
            <a:fillRect/>
          </a:stretch>
        </p:blipFill>
        <p:spPr bwMode="auto">
          <a:xfrm>
            <a:off x="6012160" y="2492896"/>
            <a:ext cx="2880320" cy="43651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1268"/>
                                        </p:tgtEl>
                                        <p:attrNameLst>
                                          <p:attrName>style.visibility</p:attrName>
                                        </p:attrNameLst>
                                      </p:cBhvr>
                                      <p:to>
                                        <p:strVal val="visible"/>
                                      </p:to>
                                    </p:set>
                                    <p:anim to="" calcmode="lin" valueType="num">
                                      <p:cBhvr>
                                        <p:cTn id="12" dur="1" fill="hold"/>
                                        <p:tgtEl>
                                          <p:spTgt spid="1126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6858000"/>
          </a:xfrm>
          <a:blipFill>
            <a:blip r:embed="rId2" cstate="print"/>
            <a:tile tx="0" ty="0" sx="100000" sy="100000" flip="none" algn="tl"/>
          </a:blipFill>
        </p:spPr>
        <p:txBody>
          <a:bodyPr>
            <a:normAutofit fontScale="92500" lnSpcReduction="20000"/>
          </a:bodyPr>
          <a:lstStyle/>
          <a:p>
            <a:pPr>
              <a:buNone/>
            </a:pPr>
            <a:r>
              <a:rPr lang="es-CO" dirty="0" smtClean="0"/>
              <a:t>    Pronto los hijos de Dios serán probados por intensas pruebas, y </a:t>
            </a:r>
            <a:r>
              <a:rPr lang="es-CO" dirty="0" smtClean="0">
                <a:solidFill>
                  <a:srgbClr val="0070C0"/>
                </a:solidFill>
              </a:rPr>
              <a:t>muchos de aquellos que ahora parecen ser sinceros y fieles resultarán ser vil metal... </a:t>
            </a:r>
          </a:p>
          <a:p>
            <a:endParaRPr lang="es-CO" dirty="0" smtClean="0"/>
          </a:p>
          <a:p>
            <a:pPr>
              <a:buNone/>
            </a:pPr>
            <a:r>
              <a:rPr lang="es-CO" dirty="0" smtClean="0"/>
              <a:t>    Cuando la religión de Cristo sea más despreciada, cuando su ley sea más menoscabada, </a:t>
            </a:r>
            <a:r>
              <a:rPr lang="es-CO" dirty="0" smtClean="0">
                <a:solidFill>
                  <a:srgbClr val="0070C0"/>
                </a:solidFill>
              </a:rPr>
              <a:t>entonces deberá ser más ardiente nuestro celo, y nuestro valor y firmeza más inquebrantables</a:t>
            </a:r>
            <a:r>
              <a:rPr lang="es-CO" dirty="0" smtClean="0"/>
              <a:t>. </a:t>
            </a:r>
          </a:p>
          <a:p>
            <a:endParaRPr lang="es-CO" dirty="0" smtClean="0"/>
          </a:p>
          <a:p>
            <a:pPr>
              <a:buNone/>
            </a:pPr>
            <a:r>
              <a:rPr lang="es-CO" dirty="0" smtClean="0"/>
              <a:t>    El permanecer de pie en defensa de la verdad y Injusticia </a:t>
            </a:r>
            <a:r>
              <a:rPr lang="es-CO" dirty="0" smtClean="0">
                <a:solidFill>
                  <a:srgbClr val="0070C0"/>
                </a:solidFill>
              </a:rPr>
              <a:t>cuando la mayoría nos abandone</a:t>
            </a:r>
            <a:r>
              <a:rPr lang="es-CO" dirty="0" smtClean="0"/>
              <a:t>, el pelear las batallas del Señor </a:t>
            </a:r>
            <a:r>
              <a:rPr lang="es-CO" dirty="0" smtClean="0">
                <a:solidFill>
                  <a:srgbClr val="0070C0"/>
                </a:solidFill>
              </a:rPr>
              <a:t>cuando los campeones sean pocos</a:t>
            </a:r>
            <a:r>
              <a:rPr lang="es-CO" dirty="0" smtClean="0"/>
              <a:t>, ésta será nuestra prueba. En este tiempo, debemos obtener </a:t>
            </a:r>
            <a:r>
              <a:rPr lang="es-CO" dirty="0" smtClean="0">
                <a:solidFill>
                  <a:srgbClr val="0070C0"/>
                </a:solidFill>
              </a:rPr>
              <a:t>calor de la frialdad de los demás</a:t>
            </a:r>
            <a:r>
              <a:rPr lang="es-CO" dirty="0" smtClean="0"/>
              <a:t>, </a:t>
            </a:r>
            <a:r>
              <a:rPr lang="es-CO" dirty="0" smtClean="0">
                <a:solidFill>
                  <a:srgbClr val="0070C0"/>
                </a:solidFill>
              </a:rPr>
              <a:t>valor de su cobardía</a:t>
            </a:r>
            <a:r>
              <a:rPr lang="es-CO" dirty="0" smtClean="0"/>
              <a:t>, y </a:t>
            </a:r>
            <a:r>
              <a:rPr lang="es-CO" dirty="0" smtClean="0">
                <a:solidFill>
                  <a:srgbClr val="0070C0"/>
                </a:solidFill>
              </a:rPr>
              <a:t>lealtad de su traición</a:t>
            </a:r>
            <a:r>
              <a:rPr lang="es-CO" dirty="0" smtClean="0"/>
              <a:t>.</a:t>
            </a:r>
            <a:r>
              <a:rPr lang="es-CO" dirty="0" smtClean="0">
                <a:solidFill>
                  <a:srgbClr val="FF0000"/>
                </a:solidFill>
              </a:rPr>
              <a:t>- 2JT 31 (1882).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rgbClr val="FFC000"/>
          </a:solidFill>
        </p:spPr>
        <p:txBody>
          <a:bodyPr>
            <a:normAutofit lnSpcReduction="10000"/>
          </a:bodyPr>
          <a:lstStyle/>
          <a:p>
            <a:pPr>
              <a:buNone/>
            </a:pPr>
            <a:r>
              <a:rPr lang="es-CO" dirty="0" smtClean="0"/>
              <a:t>    Como un ejemplo de lo que sucederá, ya sucedió en el pasado con Josué y Caleb: </a:t>
            </a:r>
            <a:r>
              <a:rPr lang="es-CO" baseline="30000" dirty="0" smtClean="0"/>
              <a:t>1</a:t>
            </a:r>
            <a:r>
              <a:rPr lang="es-CO" dirty="0" smtClean="0"/>
              <a:t> </a:t>
            </a:r>
            <a:r>
              <a:rPr lang="es-CO" dirty="0" smtClean="0">
                <a:solidFill>
                  <a:srgbClr val="0070C0"/>
                </a:solidFill>
              </a:rPr>
              <a:t>Entonces toda la congregación gritó y dio voces; y el pueblo lloró aquella noche</a:t>
            </a:r>
            <a:r>
              <a:rPr lang="es-CO" dirty="0" smtClean="0"/>
              <a:t>. 4 Y se decían unos a otros: «</a:t>
            </a:r>
            <a:r>
              <a:rPr lang="es-CO" dirty="0" smtClean="0">
                <a:solidFill>
                  <a:srgbClr val="0070C0"/>
                </a:solidFill>
              </a:rPr>
              <a:t>Designemos un capitán y volvamos a Egipto</a:t>
            </a:r>
            <a:r>
              <a:rPr lang="es-CO" dirty="0" smtClean="0"/>
              <a:t>».</a:t>
            </a:r>
          </a:p>
          <a:p>
            <a:endParaRPr lang="es-CO" dirty="0" smtClean="0"/>
          </a:p>
          <a:p>
            <a:pPr>
              <a:buNone/>
            </a:pPr>
            <a:r>
              <a:rPr lang="es-CO" dirty="0" smtClean="0"/>
              <a:t>    </a:t>
            </a:r>
            <a:r>
              <a:rPr lang="es-CO" baseline="30000" dirty="0" smtClean="0"/>
              <a:t>6</a:t>
            </a:r>
            <a:r>
              <a:rPr lang="es-CO" dirty="0" smtClean="0"/>
              <a:t> Y Josué hijo de Nun y Caleb hijo de Jefone, que eran de los que habían reconocido la tierra, rompieron sus vestidos (y dijeron). 8 </a:t>
            </a:r>
            <a:r>
              <a:rPr lang="es-CO" u="sng" dirty="0" smtClean="0">
                <a:solidFill>
                  <a:srgbClr val="0070C0"/>
                </a:solidFill>
              </a:rPr>
              <a:t>Si </a:t>
            </a:r>
            <a:r>
              <a:rPr lang="es-CO" dirty="0" smtClean="0">
                <a:solidFill>
                  <a:srgbClr val="0070C0"/>
                </a:solidFill>
              </a:rPr>
              <a:t>Jehová se agrada de nosotros, él nos llevará a esta tierra y nos la entregará</a:t>
            </a:r>
            <a:r>
              <a:rPr lang="es-CO" dirty="0" smtClean="0"/>
              <a:t>;</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8686800" cy="6381328"/>
          </a:xfrm>
          <a:blipFill>
            <a:blip r:embed="rId2" cstate="print"/>
            <a:tile tx="0" ty="0" sx="100000" sy="100000" flip="none" algn="tl"/>
          </a:blipFill>
        </p:spPr>
        <p:txBody>
          <a:bodyPr>
            <a:normAutofit fontScale="92500" lnSpcReduction="20000"/>
          </a:bodyPr>
          <a:lstStyle/>
          <a:p>
            <a:pPr algn="ctr">
              <a:buNone/>
            </a:pPr>
            <a:r>
              <a:rPr lang="es-CO" dirty="0" smtClean="0"/>
              <a:t>    10 </a:t>
            </a:r>
            <a:r>
              <a:rPr lang="es-CO" dirty="0" smtClean="0">
                <a:solidFill>
                  <a:srgbClr val="0070C0"/>
                </a:solidFill>
              </a:rPr>
              <a:t>Entonces toda la multitud propuso apedrearlos</a:t>
            </a:r>
            <a:r>
              <a:rPr lang="es-CO" dirty="0" smtClean="0"/>
              <a:t>. </a:t>
            </a:r>
            <a:r>
              <a:rPr lang="es-CO" baseline="30000" dirty="0" smtClean="0"/>
              <a:t>22</a:t>
            </a:r>
            <a:r>
              <a:rPr lang="es-CO" dirty="0" smtClean="0"/>
              <a:t> (Dios dijo): “Todos los que vieron mi gloria y mis señales que he hecho en Egipto y en el desierto, y me han</a:t>
            </a:r>
            <a:r>
              <a:rPr lang="es-CO" dirty="0" smtClean="0">
                <a:solidFill>
                  <a:srgbClr val="0070C0"/>
                </a:solidFill>
              </a:rPr>
              <a:t> tentado ya diez veces</a:t>
            </a:r>
            <a:r>
              <a:rPr lang="es-CO" dirty="0" smtClean="0"/>
              <a:t>, y </a:t>
            </a:r>
            <a:r>
              <a:rPr lang="es-CO" dirty="0" smtClean="0">
                <a:solidFill>
                  <a:srgbClr val="0070C0"/>
                </a:solidFill>
              </a:rPr>
              <a:t>no han oído mi voz</a:t>
            </a:r>
            <a:r>
              <a:rPr lang="es-CO" dirty="0" smtClean="0"/>
              <a:t>, </a:t>
            </a:r>
            <a:r>
              <a:rPr lang="es-CO" baseline="30000" dirty="0" smtClean="0"/>
              <a:t>23</a:t>
            </a:r>
            <a:r>
              <a:rPr lang="es-CO" dirty="0" smtClean="0"/>
              <a:t> no verán la tierra de la cual juré a sus padres; no, </a:t>
            </a:r>
            <a:r>
              <a:rPr lang="es-CO" dirty="0" smtClean="0">
                <a:solidFill>
                  <a:srgbClr val="0070C0"/>
                </a:solidFill>
              </a:rPr>
              <a:t>ninguno de los que me han irritado la verá</a:t>
            </a:r>
            <a:r>
              <a:rPr lang="es-CO" dirty="0" smtClean="0"/>
              <a:t>. </a:t>
            </a:r>
            <a:r>
              <a:rPr lang="es-CO" baseline="30000" dirty="0" smtClean="0"/>
              <a:t>24</a:t>
            </a:r>
            <a:r>
              <a:rPr lang="es-CO" dirty="0" smtClean="0"/>
              <a:t> Pero a mi siervo Caleb, por cuanto hubo en el otro espíritu, y decidió ir en pos de mí, yo le meteré en la tierra donde entró, y su descendencia la tendrá en posesión” </a:t>
            </a:r>
            <a:r>
              <a:rPr lang="es-CO" dirty="0" smtClean="0">
                <a:solidFill>
                  <a:srgbClr val="FF0000"/>
                </a:solidFill>
              </a:rPr>
              <a:t>(Números 14: 22-24;30). </a:t>
            </a:r>
          </a:p>
          <a:p>
            <a:endParaRPr lang="es-CO" dirty="0" smtClean="0"/>
          </a:p>
          <a:p>
            <a:pPr algn="ctr">
              <a:buNone/>
            </a:pPr>
            <a:r>
              <a:rPr lang="es-CO" dirty="0" smtClean="0"/>
              <a:t>    </a:t>
            </a:r>
            <a:r>
              <a:rPr lang="es-CO" dirty="0" smtClean="0">
                <a:solidFill>
                  <a:srgbClr val="FF0000"/>
                </a:solidFill>
              </a:rPr>
              <a:t>Note que de 600.000 que salieron de Egipto rumbo a Canaán, solamente dos entraron en la tierra prometida, los demás no entraron por causa de su infidelidad.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strVal val="#ppt_w*0.70"/>
                                          </p:val>
                                        </p:tav>
                                        <p:tav tm="100000">
                                          <p:val>
                                            <p:strVal val="#ppt_w"/>
                                          </p:val>
                                        </p:tav>
                                      </p:tavLst>
                                    </p:anim>
                                    <p:anim calcmode="lin" valueType="num">
                                      <p:cBhvr>
                                        <p:cTn id="8" dur="1000" fill="hold"/>
                                        <p:tgtEl>
                                          <p:spTgt spid="3">
                                            <p:bg/>
                                          </p:spTgt>
                                        </p:tgtEl>
                                        <p:attrNameLst>
                                          <p:attrName>ppt_h</p:attrName>
                                        </p:attrNameLst>
                                      </p:cBhvr>
                                      <p:tavLst>
                                        <p:tav tm="0">
                                          <p:val>
                                            <p:strVal val="#ppt_h"/>
                                          </p:val>
                                        </p:tav>
                                        <p:tav tm="100000">
                                          <p:val>
                                            <p:strVal val="#ppt_h"/>
                                          </p:val>
                                        </p:tav>
                                      </p:tavLst>
                                    </p:anim>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5"/>
            <a:ext cx="5760640" cy="4536503"/>
          </a:xfrm>
          <a:solidFill>
            <a:srgbClr val="92D050"/>
          </a:solidFill>
        </p:spPr>
        <p:txBody>
          <a:bodyPr>
            <a:noAutofit/>
          </a:bodyPr>
          <a:lstStyle/>
          <a:p>
            <a:pPr algn="ctr"/>
            <a:r>
              <a:rPr lang="es-CO" dirty="0" smtClean="0"/>
              <a:t>Como sucedió con el pueblo de Israel “Puede parecer que la iglesia está por caer, pero no caerá. Ella permanece en pie, mientras los pecadores que hay en Sión son tamizados, (zarandeados), mientras la paja es separada del trigo precioso. </a:t>
            </a:r>
            <a:endParaRPr lang="es-CO" dirty="0"/>
          </a:p>
        </p:txBody>
      </p:sp>
      <p:sp>
        <p:nvSpPr>
          <p:cNvPr id="4" name="3 Rectángulo"/>
          <p:cNvSpPr/>
          <p:nvPr/>
        </p:nvSpPr>
        <p:spPr>
          <a:xfrm>
            <a:off x="251520" y="5157192"/>
            <a:ext cx="8568952" cy="1569660"/>
          </a:xfrm>
          <a:prstGeom prst="rect">
            <a:avLst/>
          </a:prstGeom>
          <a:solidFill>
            <a:srgbClr val="FFFF00"/>
          </a:solidFill>
        </p:spPr>
        <p:txBody>
          <a:bodyPr wrap="square">
            <a:spAutoFit/>
          </a:bodyPr>
          <a:lstStyle/>
          <a:p>
            <a:r>
              <a:rPr lang="es-CO" sz="2400" dirty="0" smtClean="0"/>
              <a:t>Es una prueba terrible, y sin embargo tiene que </a:t>
            </a:r>
          </a:p>
          <a:p>
            <a:pPr algn="ctr"/>
            <a:r>
              <a:rPr lang="es-CO" sz="2400" dirty="0" smtClean="0"/>
              <a:t>ocurrir.</a:t>
            </a:r>
            <a:r>
              <a:rPr lang="es-CO" sz="2400" dirty="0" smtClean="0">
                <a:solidFill>
                  <a:srgbClr val="FF0000"/>
                </a:solidFill>
              </a:rPr>
              <a:t>-2MS 436 (1886). </a:t>
            </a:r>
            <a:r>
              <a:rPr lang="es-CO" sz="2400" dirty="0" smtClean="0"/>
              <a:t>Recuerda que a la Sata ciudad no entrará “ninguna cosa impura, ni quien cometa abominación o mentira” </a:t>
            </a:r>
            <a:r>
              <a:rPr lang="es-CO" sz="2400" dirty="0" smtClean="0">
                <a:solidFill>
                  <a:srgbClr val="FF0000"/>
                </a:solidFill>
              </a:rPr>
              <a:t>(Apoc.21:27).</a:t>
            </a:r>
          </a:p>
        </p:txBody>
      </p:sp>
      <p:sp>
        <p:nvSpPr>
          <p:cNvPr id="19460" name="AutoShape 4" descr="data:image/jpg;base64,/9j/4AAQSkZJRgABAQAAAQABAAD/2wBDAAkGBwgHBgkIBwgKCgkLDRYPDQwMDRsUFRAWIB0iIiAdHx8kKDQsJCYxJx8fLT0tMTU3Ojo6Iys/RD84QzQ5Ojf/2wBDAQoKCg0MDRoPDxo3JR8lNzc3Nzc3Nzc3Nzc3Nzc3Nzc3Nzc3Nzc3Nzc3Nzc3Nzc3Nzc3Nzc3Nzc3Nzc3Nzc3Nzf/wAARCACLALoDASIAAhEBAxEB/8QAHAAAAQUBAQEAAAAAAAAAAAAABAIDBQYHAQAI/8QAQRAAAgEDAgQEAwQIBAQHAAAAAQIDAAQRBSEGEjFREyJBYQdxkRQygaEVIzNCscHR8BZSYuFDU5LCCCQ0gqKy8f/EABoBAAIDAQEAAAAAAAAAAAAAAAIDAAEEBQb/xAApEQADAAICAgEEAQQDAAAAAAAAAQIDESExBBJBExQiMlFCYZHBgaGx/9oADAMBAAIRAxEAPwDMBj1yfxp1AD+6aPis1LY5DWo8LfDK0lsYb3WpZlMq8wgiPLyqenMe/wAq7GTJMLbMGPE7MjCf6D9KP0fSrvV76Ky0+3aWeQ4AHQdyT6Ad603iX4a2rQmfh4TB1PmgeQEMO6sd8+1SHw14Zn4fF7qWpwrCZ4kWEvIMooJLZHpny/T0pNeQvTa7HLx6V6ZAab8O7/SLk3mti1lghgMipBIXzJsArZUbDOffH17Jc3lzctDZvyvndskbDrk1N8WcRmW5k060u8cwx5Rsx9Bn+lVSXVLPRkmUzIZ2Ay7nYf79PrWWnV/sdLDM41pAPG93b2lh9njmMty7APIq+U4G/wDKs4kIG7Alj2Jqe4q1KLULiLwZOfC4LDoSag3SQI7YGc8v4UitLodt1ywRmY7Y2pyCD95tl701K5J5SDkflVt4F0Swvy91rF1HDaRSKoWW4ESOcglWPUArkbb/AENKutLbKj8qKw8SE7Z/6aU9oViDeXcZGDWgyWHDGpN+jtOktVnQFIriFpBvkHJVh5wPMOp2AOdziitMIWaG6jOVYhsYyCNsUE37GhxK5fyRvJ5gKcjhkEo5QysDkEdc05Mg8QNGSynp3FSLNbwyxxzkHlHndDnB/CnRt0kZnEqW38Ekwx1643+dIOTThKyIHRgwPqKQa709cHn67GyK4TSyM0kgd6sEQTSDg0tqQRVFnCa4TXiKSQaoo8a5ivHNewahDatN4LSO5tpbm3RY2ZSyyTAHlz2q7cSamun6e0yMgHTOQcbdKwfVONdS1G4YNdSMjnyxegryazcRQvC8zyI2Cylify9K59N290zrQpj9TTLTiO6j077ZdMwE5PhI/wC+vfB6CofiLiZ7+y8F2Bxg8qHYfhVQ1Pia41HleaA2wHQBuZVT2OBQ6X1q9s7u8gCjLADdh6KPnQ05nodPtYNc6ykEyyQkmZMnzjqfSq5cTT3EhnmcyyO3U0TeahDOzhVij26DfA7D69aAguOfygbBsgYpF5Gw5lb0OsqhTI7t5T0x1oO5umduVS3KOmetSF/PCbFFjyJC3m26g1DHc9qUHkfrwhaHzZO9aFwdpq6tY2kMKW0gszLeTxSyEeLJzKiKwA2GMd871n8S83tj1Naf8N7e9srbUpZ7W4W2WEkCVeRHdimAuRkt5QewA96VlepY3x1ukgL4jQpbXVtqWnWVtYpG/luLYqPFfrkKOxB3I3zVGvQ7Sc7ibnbzSGWPk853ON9xuD6delaHxboWranpltNZ2TyJEXaWGLzFQccpA6kbHpVHv7a/tf8Ay+pR3UcqgMqXCkYUjrg/IfSl+PW4TH+ZjUZnCIyOV4nDKcEUvxmd+Y4J69KRKMEg0iM8rA4z7VpRi209FgsjJF4UZJPOucD067flRYjb0BONqjRqSIBL0kC4VAPzJqf4ZdNW5ombknRebIXPMuf/AMroeFk49WYvPxrftKBRbSHfGK8bR+351a10RvRyfwxSjoTjv/f410DmFR+yn/KfpXfshPRR9Ktn6EIxkH6D+tdGj46c4/CoQqf2E9eTPtilx6cHXLKRVpOnlepb6UgWYB3jLVCFb/RcZ9a5+jYu5qzG0yf2Qrn2F/8Al/lUIZ7aSBZ9xls42/lUrbAeIfFIUE7AnGTUSsZUllU83oxoqDDl5pQHdvTGwrkUzsRIXPc/aLGU7ZhK57kcxz/KoTUtQE8axQqUQHLb/eNGX2BA5ZgMjH+1QcnU46UqhrekIJyaOsASd2CINyT/ACoEDfei4sZHisVX0260srH3s7qTl7h9sL0UdhQfrRN9JHLMWiBCkdDQ6jcVCXzRpXwM0az1TiyRtQt0nS1tWmjSQZXn5lUEjocAtWycV6hYRusLqrSRjylTjlOejHpj+FY/8JXudPt9R1KBxEiywRySt05BztIo7kgKAB6kVYEi1LinUL+50tCvglTJzgurE9FHTzBcEnPrWXM3X4T2dLxfGnf1sj1K/wDTTtHngutLgksEihllGHIIJjAyCf6VQeKtI/xdDrcNupe9sZjLZcx3YAlXjz2blBHvioWDUJrS6MV6s1nKpHimJsZA9G9GHXrVo4Imin1+WGCUus8EjcxO+eYEE++9LWTTmdD78JRGTInta2v87MAuIOViMEEHBB2we1D8oU71qfxVs9Ennlv9PjmttQ5iLqEwgRStzEM4OdmznPfH1zIpy7+orbL2c2p+WhEygTFVFXj4YaZdXGsieFGMUEZMjY232wf79Ko8ZzJv0zX1F8L9COkcGafFOF8aYGeTlXB85yAe5AwPwpuO1NbMudNxpEcbFeUMyglhnBH8Milx2aBP2LD5dKvRggbbAJ710W0XLjkB9yK2feL+DnvxmUj7CrD7g+uKSdNU7+Ht7MKuL2SE+SMD32oaW2kjOeRcDfpmiXkpiniqSpPp8YJxFn57/wAKaewB2EaKPkP51aniLsxIxn2oWW0kIJUAgdc5pqyi9MrL6aPTlU9sCvfYB3P0qxfY5WBAAz7UsaXckZEJ+v8AvRfVS7ZSTZ8rh5C6+HOzMTsOY1NwI0kRVYyQu+V9KiftcDSBxBySA5BXAz864movGckZx6E9fnXK2d1aQRqKGQh2OI19f79aipXVsYzSri6lnP6xgB6Kuwoc0LewKv8AgcTrUrd2/iWcUiuvZvbtUTGdx2qSt77wY1jAJGNxnb8R61TQzHS00wLw+UAn1/hSXVkIJUjPTNSa3UfgsWiDMfusQNjQE3MXHMzY9AT0oQrlJcF9+F8U+t3H6CXCxZe7ZxudgoIA7nb61puhap+iNGeBZbefwiVWQRleUDbzZwS34ADOMkDNU7/w82vPxBqdyQcRWXh57c7g/wDZRGv3ou9Qazs0dYjMQ3PjmdicFmHvnGPQfM0qp09o148tXP065S6RYhFBr2pW5mC8vhqFYgbHmDAYx6gHb3x6VN6XoWl6JqcV7pkckdxdIVeMvzJGehxncb+9V6wYW9ukiHm8C5VeZfULnP1YsfxqcupmW95kJ2wVx0waXTXyaHip/inpa/yU7jSazHB80s6qb2SVo0YjJJbd/wAQR9TWLynMhOfWtM+L0z2+prp8cfJbtzXik/vtKd/oQRWZjdsU7GtIx57964JrhTSJda1m2sYM800gXIz5R6tt2FfVSR2VpBFbq4SONQirz4wAMAVlvwPtNKsLR5pSG1acMcGNgY4gdgG6YOMk+47Vcxq2hahrKWFtYrdTHPLLygpn1O57VHkS+RNQ6etPgsUEenNIpiWIuDzLjBOe9KuNXsLaTw57qJXHVc7imbv7Lp9rKyiKGR1wzBcE7Yz3qqabJAkxMq87Ft+Y7VVZHL0Fg8ZZU6e9IvVvcRXMYkgdXQ+oNOkZoWzaI26Pbqvhtv5OlCaxxBp2jAG+nCEjIRd2+lNVccmT0br1lEmI1GdutdKKwwRtVetONNDumVVuzGW6eMhQfU7UxxHxtp2hSGJw00wXJCnCj8e9T3X8l/b5G/X1H+K9Xh4fsRJGiPPISIkbpnufaskuOM9WeeRmuNy5JxHt1qa4l1WTinwrswm3jijKqp35ifXptVe/w07b8zb79D/SgeVb7Ohh8NxPXJkWTXsmuV6mnM2eroFerwqMiFKDRdvCN2lPKMjOeuKFRip2xmi4FEx8/QetUOxpbCNTmgyiW+PKMZXoBUeGJOGO3epUxWTwmSTnDKvSMj8KijgvsMChGWns234BRLDpmu3kjhELRo7k4CqqMSf/AJVHSOs2sXN5asZUQF1mK8viMP3seg5jt8s+uKlvgobVeCNce9lEUBuCsj+3hKCPzNDCxSCCURIVjIRVR92CsQQD74IP40m3o1eNO6pjui3LyaJdEnHhzcx9f73qxTz80um4/wCPBID3yrA/91VrhaNpbLV7cKeYMSM+u5qYUO9jpMwUl4rlo9uzKc//AEFKvs1y/wBWC/FfQhqnC1vqqLmbTzhyo38FyM5+TYOfQZrFEi8KUEKc52J9K+pNIMc9vLbXSK0EilXVtwQeorDOPOE7jhfWWhZXks3Ba2m5fvLk7E/5h0P19afjrcmC51kaCOCdVeCG6sbrU4bW2uIiqtI3mDZBGcDJU9sj2rUdJk03SdFS9udbtpJpI+W3FpGpVGboI1HmdjsMnr2Ga+fg/IdmIFGi+5YUa3laOUHYocEHvtQvHztDHSc6f+jVZbzV0vJku7qOdSSVR28yDAAzgHB6nGTQF5xBJCGWMKpBwDjPNUBol2sPDzThuVlDFiR95s/2KDs5DeyrzA87kDlzso9Sf4UChvlm2cylKV2y1W3F91b3IaKeQxgDfm5cHHbfahru+l1S4k1G7lM3iNhVUgYI9PbHtQtzp8EEa5Yc7KG5Rnb2p+3a3togSAQowqdqtdcFVpVuhuFLggZ52wQMsNwaentISQJw08gA+8SRt0x8qYGrqJQeQDHTHSvNqCyLyo2CozI1EpYp5ZXyPS39xAmEyiKcgEDH0pk8V3WTiOED5VEXOoQSFwJAANzigft9l/m/I/0pqw/yjLXlUn+LKLXq9XqYc09Xq9XqhBQNPo5H3Tyk+lD05GOY4PT1qBy2Gl0CeZyx5cb+hoPq1ddsnyjCjpSR1oRrezavgtc2UnCvEFnfSBI1kSSTPUKy4GPfyGpK6naWxuLiRQpldCqj93J2H4DFVL4YWfj8PcQyleflktfTcAF9x/1VbY4SdLRGG7Tovqc4PWkZP2SOj4s6iqA+EHMesXcB6OpJ98Zq12tk0miygKCYrmNhn3I/rULwvaZ4kBAHLLbM+Qe5P9Ksl9p73nBGswrs0trzx46hlXI/MCqc+1FVk9J/5RFaxxnovDFwsEshnuSV50hGfDUncs3QeuwyfaufE7U4U4SuFvlt5xP/AOlLDLBz91l+QI3/AK1gNzcEn2O+B707faze6kkCXtxLP9niEUQY/cUeg/v0pk49dGeqTe32NyzAsQR5jtnvTfieGrBvvHoO1MufDw2Dn39KSqvLJhQWY+lM0A72yasNWcWLWkm6A8ytn1qWsryOzt/Fj/anGCd981G6fokriPnTkDnBZj935gb1OHTreOMRScy8h3kOAAPYe9VwkHPu3sIs5Lu9lNxcgBRvkjA6V3W4pIhFPFLIYWUglT1bG3UdOlNXd9bSFYlPLbqd1Qbt7k770nUeIbieza0toYY7YKAFIyR+Peg+eDTpOHt8kWs8nMecltjihLi/kWN0DkK+xA7Ux400vkUDbqy9KDbIfDHOPzrSmvg5zmu2Pyy8ygdBjcd6G5h3rjk42Oab5T3qN7BUAVcroBoi2sri6cpbQyTOP3Y0LH6AUPArQOBmlCM9jV94A+G1/wAUX8sd4xsLW2K+OzofEJP7qr6HY5J6bbHpWxWfwd4Pt4Qk1pc3LY3eS7kX8lIFUFpLs+YOUjqDTiqQoycBq+geIfgnpFxCzaDeS2c4G0c7mWM/P94fOsh4m4ZueGNQ+xatHg4zHNCeZJB7H+I6iqDiU+ivqiHq/wBBT0UEbEZZsH2pTTWqAhQ5/wDbj880Oz8z/qwQvaqG8I174Gyxtfatok3mjvrTnG/QocH8cOPpVnNsIJIoJmbmhZpnJ2yANj+NZN8PtWudE4gjuraznvJGiaMRW+TIckbgY33A2rSrzjnTrSe4e+tJVu2PLLFcXAMme2EDAbemfalVrezX49Um0un/AKJ3hi3ddesAV6WJDZ96tV3JHpvD93JduI4442DMfQYx/Os90TjeS7jutY0/SowF/VIJ5iNgMnGB8vQmqhr9zxJxrNK9tf2moRMxePTrS7CmNeo/VtylsYG5yc9qk1Px2L8jHbpU+EzObgbLgdBvTQD9QRRep2d7azmG9t5reUf8OaJo2+hANBRoXlVC4QE9WOAKamZ6fI7HayTOB138x64qVghs7XdDIZu7YwPpXXtI7K3wriZz+8gBUfjQ0HMSSVUD86NTsFuZJyy1MWY57eFGm9C/mA98Y6/P86FvtRuryVpbqdnc98fyoUh2GF2HtXigAy5AXuTRei+SPNT4RwSZPfFO5BHNM3l9FFBvdImRH9e9MS3TMOwoXr4GQ67YTcTgZEflHtQTN652FMNMSTg5+dIy0nQ1SRKyockkzTXiUrwHBBcECnfDT/ln86JCW7fJeLHhDSfttmZbqKaFSTcoJDGCMdA+T89hWr6Tq/Dtjaix0a6s7VETljiAMYJPqT6+53JrKLoSwxrM5x0UKPQULPIYwsaNJ9pds9goP582f79KBs2zjmekb/plpqCMJbfVLSTJy0cca4b8ck/nViSZGIjaVBLjdQ29fLdlqd1pE0tzbXMkcq7cyMQfcVEQ6zcw3gu0llE4P7UOeY/Ns5NVtickKny/+j6znljkiljt5VMoGPMx2PzrJviHpK6tp17HIHmvrXLQpACzk7Y5l64OTvjpvWf6FxJNBM0sNxNFcjfm5iS/z7/I5rVZdD1HizS9Mu31RbOSW2KzxdTMc+U7EDPfr6UFUNxwsc98M+epIXjkMbqVcHBVhgj51dfh/wDD3UOK5xKpNtpyNiS6ZcgkdVQep/IflUvr3CdvCWN1LJzQXCpcBLciUKerKdxjHTNa/rXEOicF8NRPEIlhjjCWtrEQC5xsAPTuTVO0JuHDSnnZ3T9L4Y4A0tpl8CzTAD3MzZklPYk7n2A+lYh8SOIuHNbvZZdD0l4Z2bL3hcoJe/6vpv3ODUJxXxTqXEeoG71G4JI/ZxKfJGOyj+dVyRsk+lVMt8smvTne2GQatfW0Bt7e6ljiJOVViOvX+AoeO4kjkWRHKOrBlZTgqR0IPpQ2a9mj9UU8rfbNR0P4hWF/pa6Rx3YHVbYHEd2MGaIfkdu4OfnUbxJwhax2Emt8K3g1XRsjxAB+utD2kXrj3xt696oXP2NSeg6/qGhX6XenXBjkXZlO6SL6q69GHXaq01yitphyRm8tg0Y8ERjcyNsTTJnhtm5JFMrf6cUbqq2l8U1DQ4xBbXBImtMkm1l6lV7oRup9NwcYFRjW7x7ytHH7IOdj/IVpxzdLhC6rGuafI4b0smUQDPpnpQsjtICZH27Uso0uOWNhjoWOSfnS1sV+9cOx/wBCijWHJRT8jFC/uR7MM4Tc9q80MhXMhCezHBNS8REXlt7Xb/M21DNYyyMWdl+WdhRvxn/TyI+5Tf5cEfFBzvyjf3qTs4IwAGAYjt/OlRWYT9o3P7YwBRAXC4GAOwrRg8VrmzPm8pNagbkhyxKlFHsM0nwV7t9ad5a5Wj7fGvgzvPkfyM3WpXAlyXJVtxRVpqVyx8eOdopVBJkVuVlHseo2qJv/ACz8o2AA2ps/sZPl/MVxD0Lp8knbapbJKxnRpRggYHf51GyyJKx5Y1jAz92hQTmnF6VQtW6Q/au8cyPGWDI2QV61ftD42ubN4Q8Ks6tnnc+Yjtnt/Ws+Q+YUbGTzAZqeipcjFVT0fQumfEvQNWkFpcoYPFXlbxcgH0xnGKheLuCOFL2RpbTVLawnKqEhRkVcDbcHc1jSMc9egNEcx336ir+lv5F+6noa4m0K40O8MUpWSJmPhyowIcD5GoJzUtqLsV5CxKhSQPfvUS1Rz6g1ft0Ir1KwK6wGKoD1YivZrpOFrnpUBH7O4NvMH6jow7irJHEAu0a46g461UwTnHernojF9Kty+5AYD5AkCul4FcuTD5k/iqGeR/8ALgV7kPapCUDI29KaYAdBXT0c5sE8Mn0pJjNFN1A9qQamit7B/DNcKU8TXG26dqhNsZKUnlpxmOOtIYnmPzoW0g5TZ//Z"/>
          <p:cNvSpPr>
            <a:spLocks noChangeAspect="1" noChangeArrowheads="1"/>
          </p:cNvSpPr>
          <p:nvPr/>
        </p:nvSpPr>
        <p:spPr bwMode="auto">
          <a:xfrm>
            <a:off x="63500" y="-515938"/>
            <a:ext cx="1400175" cy="1047751"/>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9462" name="AutoShape 6" descr="data:image/jpg;base64,/9j/4AAQSkZJRgABAQAAAQABAAD/2wBDAAkGBwgHBgkIBwgKCgkLDRYPDQwMDRsUFRAWIB0iIiAdHx8kKDQsJCYxJx8fLT0tMTU3Ojo6Iys/RD84QzQ5Ojf/2wBDAQoKCg0MDRoPDxo3JR8lNzc3Nzc3Nzc3Nzc3Nzc3Nzc3Nzc3Nzc3Nzc3Nzc3Nzc3Nzc3Nzc3Nzc3Nzc3Nzc3Nzf/wAARCACLALoDASIAAhEBAxEB/8QAHAAAAQUBAQEAAAAAAAAAAAAABAIDBQYHAQAI/8QAQRAAAgEDAgQEAwQIBAQHAAAAAQIDAAQRBSEGEjFREyJBYQdxkRQygaEVIzNCscHR8BZSYuFDU5LCCCQ0gqKy8f/EABoBAAIDAQEAAAAAAAAAAAAAAAIDAAEEBQb/xAApEQADAAICAgEEAQQDAAAAAAAAAQIDESExBBJBExQiMlFCYZHBgaGx/9oADAMBAAIRAxEAPwDMBj1yfxp1AD+6aPis1LY5DWo8LfDK0lsYb3WpZlMq8wgiPLyqenMe/wAq7GTJMLbMGPE7MjCf6D9KP0fSrvV76Ky0+3aWeQ4AHQdyT6Ad603iX4a2rQmfh4TB1PmgeQEMO6sd8+1SHw14Zn4fF7qWpwrCZ4kWEvIMooJLZHpny/T0pNeQvTa7HLx6V6ZAab8O7/SLk3mti1lghgMipBIXzJsArZUbDOffH17Jc3lzctDZvyvndskbDrk1N8WcRmW5k060u8cwx5Rsx9Bn+lVSXVLPRkmUzIZ2Ay7nYf79PrWWnV/sdLDM41pAPG93b2lh9njmMty7APIq+U4G/wDKs4kIG7Alj2Jqe4q1KLULiLwZOfC4LDoSag3SQI7YGc8v4UitLodt1ywRmY7Y2pyCD95tl701K5J5SDkflVt4F0Swvy91rF1HDaRSKoWW4ESOcglWPUArkbb/AENKutLbKj8qKw8SE7Z/6aU9oViDeXcZGDWgyWHDGpN+jtOktVnQFIriFpBvkHJVh5wPMOp2AOdziitMIWaG6jOVYhsYyCNsUE37GhxK5fyRvJ5gKcjhkEo5QysDkEdc05Mg8QNGSynp3FSLNbwyxxzkHlHndDnB/CnRt0kZnEqW38Ekwx1643+dIOTThKyIHRgwPqKQa709cHn67GyK4TSyM0kgd6sEQTSDg0tqQRVFnCa4TXiKSQaoo8a5ivHNewahDatN4LSO5tpbm3RY2ZSyyTAHlz2q7cSamun6e0yMgHTOQcbdKwfVONdS1G4YNdSMjnyxegryazcRQvC8zyI2Cylify9K59N290zrQpj9TTLTiO6j077ZdMwE5PhI/wC+vfB6CofiLiZ7+y8F2Bxg8qHYfhVQ1Pia41HleaA2wHQBuZVT2OBQ6X1q9s7u8gCjLADdh6KPnQ05nodPtYNc6ykEyyQkmZMnzjqfSq5cTT3EhnmcyyO3U0TeahDOzhVij26DfA7D69aAguOfygbBsgYpF5Gw5lb0OsqhTI7t5T0x1oO5umduVS3KOmetSF/PCbFFjyJC3m26g1DHc9qUHkfrwhaHzZO9aFwdpq6tY2kMKW0gszLeTxSyEeLJzKiKwA2GMd871n8S83tj1Naf8N7e9srbUpZ7W4W2WEkCVeRHdimAuRkt5QewA96VlepY3x1ukgL4jQpbXVtqWnWVtYpG/luLYqPFfrkKOxB3I3zVGvQ7Sc7ibnbzSGWPk853ON9xuD6delaHxboWranpltNZ2TyJEXaWGLzFQccpA6kbHpVHv7a/tf8Ay+pR3UcqgMqXCkYUjrg/IfSl+PW4TH+ZjUZnCIyOV4nDKcEUvxmd+Y4J69KRKMEg0iM8rA4z7VpRi209FgsjJF4UZJPOucD067flRYjb0BONqjRqSIBL0kC4VAPzJqf4ZdNW5ombknRebIXPMuf/AMroeFk49WYvPxrftKBRbSHfGK8bR+351a10RvRyfwxSjoTjv/f410DmFR+yn/KfpXfshPRR9Ktn6EIxkH6D+tdGj46c4/CoQqf2E9eTPtilx6cHXLKRVpOnlepb6UgWYB3jLVCFb/RcZ9a5+jYu5qzG0yf2Qrn2F/8Al/lUIZ7aSBZ9xls42/lUrbAeIfFIUE7AnGTUSsZUllU83oxoqDDl5pQHdvTGwrkUzsRIXPc/aLGU7ZhK57kcxz/KoTUtQE8axQqUQHLb/eNGX2BA5ZgMjH+1QcnU46UqhrekIJyaOsASd2CINyT/ACoEDfei4sZHisVX0260srH3s7qTl7h9sL0UdhQfrRN9JHLMWiBCkdDQ6jcVCXzRpXwM0az1TiyRtQt0nS1tWmjSQZXn5lUEjocAtWycV6hYRusLqrSRjylTjlOejHpj+FY/8JXudPt9R1KBxEiywRySt05BztIo7kgKAB6kVYEi1LinUL+50tCvglTJzgurE9FHTzBcEnPrWXM3X4T2dLxfGnf1sj1K/wDTTtHngutLgksEihllGHIIJjAyCf6VQeKtI/xdDrcNupe9sZjLZcx3YAlXjz2blBHvioWDUJrS6MV6s1nKpHimJsZA9G9GHXrVo4Imin1+WGCUus8EjcxO+eYEE++9LWTTmdD78JRGTInta2v87MAuIOViMEEHBB2we1D8oU71qfxVs9Ennlv9PjmttQ5iLqEwgRStzEM4OdmznPfH1zIpy7+orbL2c2p+WhEygTFVFXj4YaZdXGsieFGMUEZMjY232wf79Ko8ZzJv0zX1F8L9COkcGafFOF8aYGeTlXB85yAe5AwPwpuO1NbMudNxpEcbFeUMyglhnBH8Milx2aBP2LD5dKvRggbbAJ710W0XLjkB9yK2feL+DnvxmUj7CrD7g+uKSdNU7+Ht7MKuL2SE+SMD32oaW2kjOeRcDfpmiXkpiniqSpPp8YJxFn57/wAKaewB2EaKPkP51aniLsxIxn2oWW0kIJUAgdc5pqyi9MrL6aPTlU9sCvfYB3P0qxfY5WBAAz7UsaXckZEJ+v8AvRfVS7ZSTZ8rh5C6+HOzMTsOY1NwI0kRVYyQu+V9KiftcDSBxBySA5BXAz864movGckZx6E9fnXK2d1aQRqKGQh2OI19f79aipXVsYzSri6lnP6xgB6Kuwoc0LewKv8AgcTrUrd2/iWcUiuvZvbtUTGdx2qSt77wY1jAJGNxnb8R61TQzHS00wLw+UAn1/hSXVkIJUjPTNSa3UfgsWiDMfusQNjQE3MXHMzY9AT0oQrlJcF9+F8U+t3H6CXCxZe7ZxudgoIA7nb61puhap+iNGeBZbefwiVWQRleUDbzZwS34ADOMkDNU7/w82vPxBqdyQcRWXh57c7g/wDZRGv3ou9Qazs0dYjMQ3PjmdicFmHvnGPQfM0qp09o148tXP065S6RYhFBr2pW5mC8vhqFYgbHmDAYx6gHb3x6VN6XoWl6JqcV7pkckdxdIVeMvzJGehxncb+9V6wYW9ukiHm8C5VeZfULnP1YsfxqcupmW95kJ2wVx0waXTXyaHip/inpa/yU7jSazHB80s6qb2SVo0YjJJbd/wAQR9TWLynMhOfWtM+L0z2+prp8cfJbtzXik/vtKd/oQRWZjdsU7GtIx57964JrhTSJda1m2sYM800gXIz5R6tt2FfVSR2VpBFbq4SONQirz4wAMAVlvwPtNKsLR5pSG1acMcGNgY4gdgG6YOMk+47Vcxq2hahrKWFtYrdTHPLLygpn1O57VHkS+RNQ6etPgsUEenNIpiWIuDzLjBOe9KuNXsLaTw57qJXHVc7imbv7Lp9rKyiKGR1wzBcE7Yz3qqabJAkxMq87Ft+Y7VVZHL0Fg8ZZU6e9IvVvcRXMYkgdXQ+oNOkZoWzaI26Pbqvhtv5OlCaxxBp2jAG+nCEjIRd2+lNVccmT0br1lEmI1GdutdKKwwRtVetONNDumVVuzGW6eMhQfU7UxxHxtp2hSGJw00wXJCnCj8e9T3X8l/b5G/X1H+K9Xh4fsRJGiPPISIkbpnufaskuOM9WeeRmuNy5JxHt1qa4l1WTinwrswm3jijKqp35ifXptVe/w07b8zb79D/SgeVb7Ohh8NxPXJkWTXsmuV6mnM2eroFerwqMiFKDRdvCN2lPKMjOeuKFRip2xmi4FEx8/QetUOxpbCNTmgyiW+PKMZXoBUeGJOGO3epUxWTwmSTnDKvSMj8KijgvsMChGWns234BRLDpmu3kjhELRo7k4CqqMSf/AJVHSOs2sXN5asZUQF1mK8viMP3seg5jt8s+uKlvgobVeCNce9lEUBuCsj+3hKCPzNDCxSCCURIVjIRVR92CsQQD74IP40m3o1eNO6pjui3LyaJdEnHhzcx9f73qxTz80um4/wCPBID3yrA/91VrhaNpbLV7cKeYMSM+u5qYUO9jpMwUl4rlo9uzKc//AEFKvs1y/wBWC/FfQhqnC1vqqLmbTzhyo38FyM5+TYOfQZrFEi8KUEKc52J9K+pNIMc9vLbXSK0EilXVtwQeorDOPOE7jhfWWhZXks3Ba2m5fvLk7E/5h0P19afjrcmC51kaCOCdVeCG6sbrU4bW2uIiqtI3mDZBGcDJU9sj2rUdJk03SdFS9udbtpJpI+W3FpGpVGboI1HmdjsMnr2Ga+fg/IdmIFGi+5YUa3laOUHYocEHvtQvHztDHSc6f+jVZbzV0vJku7qOdSSVR28yDAAzgHB6nGTQF5xBJCGWMKpBwDjPNUBol2sPDzThuVlDFiR95s/2KDs5DeyrzA87kDlzso9Sf4UChvlm2cylKV2y1W3F91b3IaKeQxgDfm5cHHbfahru+l1S4k1G7lM3iNhVUgYI9PbHtQtzp8EEa5Yc7KG5Rnb2p+3a3togSAQowqdqtdcFVpVuhuFLggZ52wQMsNwaentISQJw08gA+8SRt0x8qYGrqJQeQDHTHSvNqCyLyo2CozI1EpYp5ZXyPS39xAmEyiKcgEDH0pk8V3WTiOED5VEXOoQSFwJAANzigft9l/m/I/0pqw/yjLXlUn+LKLXq9XqYc09Xq9XqhBQNPo5H3Tyk+lD05GOY4PT1qBy2Gl0CeZyx5cb+hoPq1ddsnyjCjpSR1oRrezavgtc2UnCvEFnfSBI1kSSTPUKy4GPfyGpK6naWxuLiRQpldCqj93J2H4DFVL4YWfj8PcQyleflktfTcAF9x/1VbY4SdLRGG7Tovqc4PWkZP2SOj4s6iqA+EHMesXcB6OpJ98Zq12tk0miygKCYrmNhn3I/rULwvaZ4kBAHLLbM+Qe5P9Ksl9p73nBGswrs0trzx46hlXI/MCqc+1FVk9J/5RFaxxnovDFwsEshnuSV50hGfDUncs3QeuwyfaufE7U4U4SuFvlt5xP/AOlLDLBz91l+QI3/AK1gNzcEn2O+B707faze6kkCXtxLP9niEUQY/cUeg/v0pk49dGeqTe32NyzAsQR5jtnvTfieGrBvvHoO1MufDw2Dn39KSqvLJhQWY+lM0A72yasNWcWLWkm6A8ytn1qWsryOzt/Fj/anGCd981G6fokriPnTkDnBZj935gb1OHTreOMRScy8h3kOAAPYe9VwkHPu3sIs5Lu9lNxcgBRvkjA6V3W4pIhFPFLIYWUglT1bG3UdOlNXd9bSFYlPLbqd1Qbt7k770nUeIbieza0toYY7YKAFIyR+Peg+eDTpOHt8kWs8nMecltjihLi/kWN0DkK+xA7Ux400vkUDbqy9KDbIfDHOPzrSmvg5zmu2Pyy8ygdBjcd6G5h3rjk42Oab5T3qN7BUAVcroBoi2sri6cpbQyTOP3Y0LH6AUPArQOBmlCM9jV94A+G1/wAUX8sd4xsLW2K+OzofEJP7qr6HY5J6bbHpWxWfwd4Pt4Qk1pc3LY3eS7kX8lIFUFpLs+YOUjqDTiqQoycBq+geIfgnpFxCzaDeS2c4G0c7mWM/P94fOsh4m4ZueGNQ+xatHg4zHNCeZJB7H+I6iqDiU+ivqiHq/wBBT0UEbEZZsH2pTTWqAhQ5/wDbj880Oz8z/qwQvaqG8I174Gyxtfatok3mjvrTnG/QocH8cOPpVnNsIJIoJmbmhZpnJ2yANj+NZN8PtWudE4gjuraznvJGiaMRW+TIckbgY33A2rSrzjnTrSe4e+tJVu2PLLFcXAMme2EDAbemfalVrezX49Um0un/AKJ3hi3ddesAV6WJDZ96tV3JHpvD93JduI4442DMfQYx/Os90TjeS7jutY0/SowF/VIJ5iNgMnGB8vQmqhr9zxJxrNK9tf2moRMxePTrS7CmNeo/VtylsYG5yc9qk1Px2L8jHbpU+EzObgbLgdBvTQD9QRRep2d7azmG9t5reUf8OaJo2+hANBRoXlVC4QE9WOAKamZ6fI7HayTOB138x64qVghs7XdDIZu7YwPpXXtI7K3wriZz+8gBUfjQ0HMSSVUD86NTsFuZJyy1MWY57eFGm9C/mA98Y6/P86FvtRuryVpbqdnc98fyoUh2GF2HtXigAy5AXuTRei+SPNT4RwSZPfFO5BHNM3l9FFBvdImRH9e9MS3TMOwoXr4GQ67YTcTgZEflHtQTN652FMNMSTg5+dIy0nQ1SRKyockkzTXiUrwHBBcECnfDT/ln86JCW7fJeLHhDSfttmZbqKaFSTcoJDGCMdA+T89hWr6Tq/Dtjaix0a6s7VETljiAMYJPqT6+53JrKLoSwxrM5x0UKPQULPIYwsaNJ9pds9goP582f79KBs2zjmekb/plpqCMJbfVLSTJy0cca4b8ck/nViSZGIjaVBLjdQ29fLdlqd1pE0tzbXMkcq7cyMQfcVEQ6zcw3gu0llE4P7UOeY/Ns5NVtickKny/+j6znljkiljt5VMoGPMx2PzrJviHpK6tp17HIHmvrXLQpACzk7Y5l64OTvjpvWf6FxJNBM0sNxNFcjfm5iS/z7/I5rVZdD1HizS9Mu31RbOSW2KzxdTMc+U7EDPfr6UFUNxwsc98M+epIXjkMbqVcHBVhgj51dfh/wDD3UOK5xKpNtpyNiS6ZcgkdVQep/IflUvr3CdvCWN1LJzQXCpcBLciUKerKdxjHTNa/rXEOicF8NRPEIlhjjCWtrEQC5xsAPTuTVO0JuHDSnnZ3T9L4Y4A0tpl8CzTAD3MzZklPYk7n2A+lYh8SOIuHNbvZZdD0l4Z2bL3hcoJe/6vpv3ODUJxXxTqXEeoG71G4JI/ZxKfJGOyj+dVyRsk+lVMt8smvTne2GQatfW0Bt7e6ljiJOVViOvX+AoeO4kjkWRHKOrBlZTgqR0IPpQ2a9mj9UU8rfbNR0P4hWF/pa6Rx3YHVbYHEd2MGaIfkdu4OfnUbxJwhax2Emt8K3g1XRsjxAB+utD2kXrj3xt696oXP2NSeg6/qGhX6XenXBjkXZlO6SL6q69GHXaq01yitphyRm8tg0Y8ERjcyNsTTJnhtm5JFMrf6cUbqq2l8U1DQ4xBbXBImtMkm1l6lV7oRup9NwcYFRjW7x7ytHH7IOdj/IVpxzdLhC6rGuafI4b0smUQDPpnpQsjtICZH27Uso0uOWNhjoWOSfnS1sV+9cOx/wBCijWHJRT8jFC/uR7MM4Tc9q80MhXMhCezHBNS8REXlt7Xb/M21DNYyyMWdl+WdhRvxn/TyI+5Tf5cEfFBzvyjf3qTs4IwAGAYjt/OlRWYT9o3P7YwBRAXC4GAOwrRg8VrmzPm8pNagbkhyxKlFHsM0nwV7t9ad5a5Wj7fGvgzvPkfyM3WpXAlyXJVtxRVpqVyx8eOdopVBJkVuVlHseo2qJv/ACz8o2AA2ps/sZPl/MVxD0Lp8knbapbJKxnRpRggYHf51GyyJKx5Y1jAz92hQTmnF6VQtW6Q/au8cyPGWDI2QV61ftD42ubN4Q8Ks6tnnc+Yjtnt/Ws+Q+YUbGTzAZqeipcjFVT0fQumfEvQNWkFpcoYPFXlbxcgH0xnGKheLuCOFL2RpbTVLawnKqEhRkVcDbcHc1jSMc9egNEcx336ir+lv5F+6noa4m0K40O8MUpWSJmPhyowIcD5GoJzUtqLsV5CxKhSQPfvUS1Rz6g1ft0Ir1KwK6wGKoD1YivZrpOFrnpUBH7O4NvMH6jow7irJHEAu0a46g461UwTnHernojF9Kty+5AYD5AkCul4FcuTD5k/iqGeR/8ALgV7kPapCUDI29KaYAdBXT0c5sE8Mn0pJjNFN1A9qQamit7B/DNcKU8TXG26dqhNsZKUnlpxmOOtIYnmPzoW0g5TZ//Z"/>
          <p:cNvSpPr>
            <a:spLocks noChangeAspect="1" noChangeArrowheads="1"/>
          </p:cNvSpPr>
          <p:nvPr/>
        </p:nvSpPr>
        <p:spPr bwMode="auto">
          <a:xfrm>
            <a:off x="63500" y="-515938"/>
            <a:ext cx="1400175" cy="1047751"/>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9466" name="AutoShape 10" descr="data:image/jpg;base64,/9j/4AAQSkZJRgABAQAAAQABAAD/2wCEAAkGBhQRERUUExQSFBUWFiEXFhcYGR8bGhogGBcYGBgiFhwbHiYhIR0mHBogHzsgLycqLTgvGR4xNTAsNykrLSkBCQoKDgwOGg8PGiwkHyQvLCkvKSwqKiwvLyw0NS0uLC8sLCwpLCwsKSwsLCwvNCwsLCwsLCksLC8sLCwtKSwtLP/AABEIAIgAoAMBIgACEQEDEQH/xAAbAAACAwEBAQAAAAAAAAAAAAAABQMEBgIHAf/EAD8QAAIBAgQFAgMFBQYGAwAAAAECEQMSAAQhMQUTIkFRBmEycYEjQlJikRQzgpKhQ3KisdHxFXODssHwFiRT/8QAGQEAAwEBAQAAAAAAAAAAAAAAAAECAwQF/8QAKREAAgIBAwMDBAMBAAAAAAAAAAECESEDEjFBUfAEEyJhscHxcdHhQv/aAAwDAQACEQMRAD8A9xwYMGAAwYMQZrOpSE1GVR7mMJtLLAnwYScX44wyxrULWgw1wMqNpjyCQddIwiyPqpv2ikatTocWkaBQSO/z0O/Y++MJ+ohFpdy1BtWabP8AqKhR+OoJ8DqInaY/91GIeL+p6eXNrBmYqGUAaNMgQfp/XGAzuXsLpBPLZqZ8kA6fXQfzYl4rxBauVoPd10yaTEDTpKssxtKNOv8Avxv1c3fQ29pYNc3rNTl+eqTFQU2UtBEgHeI7j9cRcE9YmvUqhkVVSlzRqZgHvOmxGMHkjVbL1qKqxvZLDoAxp1QpUMTE2uv6Rvi9w7mUmaoUIX9mejUu6bXFEvaQdZ6QT4xC9TqNpt+eUN6ccoa5f1/mGalKUVUuivofvuEMEtpEz9MP+OerP2auKQQPKBj1QQWcqOx0gE4wx4ZWVGBo/u0V36gUAUl5DdwRqCPB8YYerJfN1WIIRQqK/YlVlhPYgNMe064S1tWMHbza/P8AQOMW0bXgvqFcwtQlbOWYOsiCoaZge/6YiyPrPLVQvUULCQHEf12/rjM8LzZoZDNFpUtWCLd0k3UqYMBo98JRkTUamo0LKFHbdrTr8wP1xpL1WpFR6sS04uz1zBjKequLOK1KlTe0Ay8HWZEA+ABr73e2LXpjjdSuWDAFd1bYxMLd2kjXt3x2L1EXPYY7HVmhwYpZXjFKo7IrdSsVIOmo0MTuJ0n2OLuN1JPglqgwYMGGIMGPjHTHnPEvXdf9oVkUpTQwaZ3OsEVPB7DwfPfDW146VbupcIOXBoeN+rxTYpTGoa1mbQKe2h3B86DCT1WwrKuYX/luvuJIH8Sk9htrrpiH1I1Osn7ZSmxgErLGqMYsJA33A09iNzinkAXV+6Bbai6yQZaR3lApf+g+Iz5urqSk3GWU+PwdEYpJNDH09xdGUZepLJW6Ce8EQCfHYT2O+64TrweoECVCsCryzUBVrIYqS4BkR7iOog6HDTJ5KisHpFIgpXpcy/chpW7qCkx5BBXxOLmXpMbqVUkswhoW8KwQE7dYLKVbQ7hzgUbSUhN1lFLJ8HNVqhPNFWwd1N1q2Auh1kraxIgyw0wcoU2y7IGUMFa2mAW6bqTE9mLGpJWNQsDUYtweYtUojG26obidQbapDKJACsgmPuQdsRZihzW5YqAQTUFzbry5DcxT8CmACNZJ7jUqlYWU+JUlQLaEISow1BWiqk82GB1BYqZH3QnsJucRpaPOgFWBc10X0Tov4yQfi/DA3nBUQVapFXm01P2lxBLSE5fVboSVZYYgaTIux04Am+nyx0u1oDBYAjlqIguWWRJAgie+E1hhfBFn1DUnQIZ/ZAQjHoSQ0tv1IAeka6kxGsW6gl30MtnSBaA02bSG0WqAuh2tjfbHNHh46aTIFVQlOooa5Uta0WDSQTtPwyxg4kr1ReGNJmlmqKAY5iPcQzgbWwT3JXtrbi3zfnPnmCfofalMOKdNlUq9SpVqhzep1NJBVbtcZhhsUEYg4Twlb8uzXgCXFzwAiAsOkC5vuyzQPHbH3n06Zamr0y3IVVC/u3Ds5dTsAZeR3gH8wxbGUYUW5Spcaa0KbBiwY1D1kuRrAAgjSS30Flr6fj9DEmayT1qgqLJqVyxNMnpCkBkYN2Q0QAfzT3kYupxFsrk2IF1SrVNJWpm4AKSpYtAEXMRPlwMT1oUsUVSAgSjTdb2BJgLbMAK5tltBBiRiKjQCrU0vIUZYIRIq026SygDc1rm+kGNMTw21znzzuO8CTN9IRADOhhd27i0eSY/w43dPiQydKlSqs1SraLzMkSeoknWJkDuY+eM+nBko1Fq1RXc0F51RmZepoNgSmhOrMNpjoHtipnWqc1+cVNRiHABhSrKLIk9h0fTtM4IN6Kcly8eedGN1PB6Flc0tRQyGQcTYyPonKM01i5s+FBOjH7zEfQAf7Y12PU0ZucFJqjmkqdIhzlZkRmVS5Am0bmNwvvGw84xnqrgIrRmMuF6/3kwo1AMvdtp/4843OFbZQ0at4INFliop+6ZJDD8upBHvOwxGvp+4qfH2HCW3KMZwnhxpiogt5xBuQOCtVWNNEFy7QS0NAIM+cT0KgY3g/aU+hy9QzVpB+oFWkX6MN/iDDY4eZ3hzqy2klVa+k0gKsSbGNpNkaTMR7gSsOYFMuZanUCIZAkBmuFUnQhl0BjvYI1jHBKDg66G17iLKUwC7KzGhUQ1oUKwVSzQYYHTSIGsFR93EnOCmoXVmhQQ3UpLgsFYzDowWF7/ENdRPeZyrUnYBviAK2gWEBmdYXXcljExco7MMT8Xroy06+iioLKiggkEjceYj/CmHVJ/QXLFuYyT0HzCmpUbmLdeDAYWzIt2nq27oD97F7imXp3XIigVKV6wB3WSIHfoX+Y4W0eKLmaRSbatBY7wyMROnhWCz+U+5xm8xnKjE076hsDBAfuwL400MFCPOuM5zSWOHwWo2bPiWaFtGrOlSjq2/7rqY6b6a/TFDP8Wpm4FgLqSLJ0FwKg/9u+EHDeIf/TqodOU/MHsrzTqRrsCQY98VOIjmK3spP6M4J/pjOeteV1KjA3mcrBWrvOhZH10ibWE/0xDU4jTMkMsU6AWdohGUmT4L4T8XzBbLrBJvXL3EjWLVuMedMUweY/LYaFisH3MNt+n0GKnqZrzqSo4s0VbL3gJ+Iqg77qqn5wa7n6YaZquXpVQCVQSFtgG5nhIPaIu0/F7YzfG+IMDSZGt/tWMwQpFSof8AvQfSMVOCcRrOqUmPSWDuTuAZmTP3aSsfoMJau10uo9tqzRZCpDGn1u8c2mNID1L3W8aAsFAeSdJAgaYp5cqpVAv7lNKbOVa5yRUVbVLP1pIiB1HtoJcv6gpq9YzFYC0CDoXgtB2LABVt3+zA74viryAqrbeOtydQCUgSe4VJJO5gd3xakml55+iWminQY0ybhDUTz6gEkVGMq6qTJPLRlAHkj6SUMgS1oWK1WQSaMinTB0AZ+wBgDUXHbHfCaTVmerUdhSV7kLRTlrLDJWNO5AgT51iXNcUXLjl0dalWGaq0tE6CEJLsx2WkN/lJO0Unl8EvsW8rklesECxRyxFiDa4DQnzEmPdSdyMaDFPhOTFKmAA4J6mvILkncuRpJ9tPGLmPQ040smMnYYCMGDGhIno0uXrQNM0iT0gjQjsusR7SCNNwIwi45naLNIZRVUw6eLu5G6yAJkD7rCSuurrZGlqzIg3JYgDtqSfkN/bHnfqjjWWrVUWmsJrFen2bTZdJXsdRM44PUfCNY/g2hlnea9RgULU1akxtYbquhIt9iNu1oAmML/2hMySywrBZgSYBgmw7lQQCD2A1jFSrlDTW6paFY9LoSRrtHiYJAMEEMp7YhRWy7CqLYAnbpMw38j6SO1w8gY81yk38jpSXQlyzvRrCooUkaR2nup/KwJEeHX2xJUZFzAcEWVbalKd+kjQx3gwfm2LmY4XUe9qNNioUMuoDMpBgMhN16NK+ZHvhfxPLJSGXcpcgYVkvSbjaDmFKnaCzEDzcOwOGotciuz5mcsKdWoACQ9Mgx2B6CW9rgPqcdZXqcEKxNRWtS0y4qLItHjq3238TjUjJIwq0UQ21UkAMbbrYAa4B0VYvtP0nbFX01nbsrlr3K2MaexLEQR9gwEgmQpXcTIIEYtaSTpk78CCveqU0IIdCgqAHZaDVC2ve0RMbYv55OWbuosp3AkXHXU7CTOJuG0CudqCAtrVIRCLlP2T9G4LBSZUyDLDEvqKoy0csgAJLmoqrorWgkWICZBYgXHzpidvxtjvNCys/Mq1BrF3K+VPL2of5mX9Fbzi1Wzi5dGY7tpB+kj6KsH/mnDJeGJfJkinQl3W0CoARynLtopIkGQSbPbGZzXB2rUmqahaBUWFixZXJFQgnUlXAT5KdNQMTKDWUNSRFlaZMMQTJL+7M5k/5xPz7DDhqlRaDXMCT9o7mQiBv3SL3JgByBLfB4xyvDGNyOr0VtuZnUqEpL8bGdZiREalu0HCpM8K1VXtiiDcituTspf2C6xsCWxKjtWR3ZvOAcCNWlTJqMKUC0AlKhGu8TZPhSDrqxw/4Z6fo0DKol34o199TJ18kknztjJek69Rs5CXFQpNUnbwB85/8/Tf49f0qjKG6jl1LToMGDBjsMgwYMGADmpTDAhgCCIIOoIO848w496U/ZHJGtJzp89dydn9+/wCseo4r5/IpWptTqC5WEEf6e/ecc+voLVj9ehcJ7WeRBWQWKLw7BeWTAe9gts9jMEHdSB2xZ4BkkqJUy3Mr8xDKXrSErcWW5XKk2kFSASNTBgiHlb0xToOKdRqoLH7KqairTJBldLdKikAgd4EHSBWzmSDC4mmMzTSaZkEVSKrFiB73jSNLiNpx5qg4cm7lu4PtfNG8V7NzdXQqG5bs1gCg/jVQYkaqhnq1+8R4WKi1KYOjjn0zYywU15aB5WGdw2h2J9sQlebzHZClQDl5mmqMqmLlSoLS0lCSQYB3Hg4KWa5SigXYEVC1F7iASjFgFQyhDWlgNJ1WdMDqqYfwTcCzavQpGoz/AGPS14PwMSCt4GolbLG7rofMfDQUrZlAUR1zHNRCRY34omBfTB1g6gEaxpHmqahUZDFylH1ME7uGjdGuFWDuHbFl6isKTKoEAwPG7p9QWZJ/KcKx0VxSUZh2BLI9R2RmnrNqqCWAlDcpKtETA2IxFnMxz81lxdCqoZmA2b4rn7kAqoI0A1A2JFqhmwGpSTF5WfZC5/yA/XFDhVWahJYghlhgdRYhZvno5020xnu4Q6GXG8wTRKqqtUrubaZ1j/8ATlKPukgnmGD1aDbFpVSiilWblUJqh5tuFZQ9pc9y/VABPw7HFXK/Y1xULFuTZTYEAyWkEL5YamdSeUPIjnMZR6z08uo1R7nqOAS1SS4kAkKiGTYDugB99E+vnl/YkmytA1nK1NA7xmjJbqNJ2p0wTutMQSe7mPOFWU9P11SnUKKXICol63AzElfxR1ROmpMWjGjo5dFRWKtywlMgBC91RVKz2BYlo2MkAyMX8sW5kKKZzDiS1osoIT3tPU5jYHUjcBRjSOmpPPnn+icmuBj6f4KuWpW6Fzq58n29h2+uGmIstlwgiSx7sfiY+TAH+njEuPVhFRSSOdu2GDBgxQgwYMGAAxBmUcxYyr5JEn2gSMT4MJ5AV16jgFK6I9M/fXbf7ynb5g9vOEvE8o6iGbM16TE2ECmXpSBEXC5xJ0aZEd98a4jC3jOfFJQLbi0gC27aNAJG8gbgecYakFtbbLTzgyK1BVZ7iGrjdSoFwCAHQGQ5CyVBhhtqOlVxSmKqhTrMmk25kQWQnuZhh5JB/tDD7ifAazKai0yrDqhnG03QCWhQCNItg64W18ozglqdVQ4BY2GQ0mG00uBkwPLRo62+bqQlw0bxaFWVYr0E3JU1Q+Cp2nypaP7tRTsBibL5m0pOoDFWHg6uv+JWH/UXHGWa5jSYNLGQQjQHUHWbYKspKkjs/a0Y+1csQ7MQSpi4mepkZWU+NYCn3GMlF80XaOXqCKq7mkz2HwbLQfqDiX05k/tXdgbAxM+Qslv8KW/xjFevlCwZzCwJCLDO4UKCRBgiEOxOknbU38lTqNlCKQDllj4lXRmLOYLSNkEfkOEou77A2iPh2bNvMb+zJq+Q1WoSE+YUAmPyt5GLKPYEUF+YQeobi4FWJO2szPhKcfFjhck4RFNKooHV1AwWOkygbQKAB8ye+LPBeGGpmC1QpUpwFK03YEGQGBBRQFBOwYGAo1Ag6R05NpEuSJuGLTevFdAAoC5cBtoWGJXu8fiEwCRImN1l6CqOgCDrp/SPaMK8/XokVKDBUsQMsiBGtppx3Vl2GogeRjn0dnHqZVDUkVNbgRBUsboOg2mPpj0tKoy2mEsqx3gwYMdRmGDBgwAGDBgwAGDBgwAGMzxTNn9vphgRSp0ixPYlnXX5C2P4vfGmxR4llXJWpStvQGFb4WDRIJGo2GsHGWrFuOCovJ9qm+pyyA1NqcmQd7gBrsZBOm4tHnTLcSzFNM2tIUqdUqVuZ7jBcO2gLEaKF/nGNN/xgCgarKyRIKtoQwJWJEgiR8QkRrjzGnxHmValYyBUYvd3CtBJjsOVSDfJxjm9RqKNVyaQjY24j6jakgqUwqKS5hZiFKDa7QyT/THGdzz1aNRGbRl1BGsMQDqfEnCDiS/ZPTMgqShH5qjXuJ9r1H0w9FEOCJABXqO1qyDrHeNf9xPBvlK0zbakZutxaDyyG5ytaaij4aYFnSszIRfh1+8dZAw1bgJQA86s6ADTmFhadVInQz2nfWDIKiOhwtOuqoiSXWdCFpGNfeVJjtMYmymcNN3oNdCVSBaepAyl7kJ0ZGCsxptodxBxMZNcjasjDlGJAVlDlSRI0NMPTYFWHa7+U40HoiijV5e8sElbmYhWRrKgIdm160IP5sZLMKivBcITaQ6raCCSys1MxA1iIHxnUgyHnBuMjLVxVlTSdYqMr9JKgi4dgdtC2/yGNdKbU03wTKKrB6TmqqIt7wAusnt8sL/T1BgtWowKc6qaiod0UqqgN+Y23Edi0dsR181SztJ6Sta5WQGEMD90x3X3EjDikSQJEGNRMwe+vfHqr5Svoc3COsGDBjUkMGDBgAMGDBgAMGDBgAMGDCDjvGyKU0mhGNvNGoloChIncmJ/STiJzUFbGlZnfXHFmzDNl6RhKetZ9lX8RPmxZMeSPAnOPTIonptWoQxB7U7QxB9rOVT+j+MX/wDhof7CB1PNSfym43nwDJbyenamcQZqq2ZrBkQvRnpkgLy1UgM8/jLk+wdj4jxpycm5PlnWlWBXxbiCmtbsWuqGd7nV31jXS+mP4Thw3G0pUTYQ09N8SOhQCfDQSBppJA3Itz1DKGpWp1G6iXCBjsWh8zVf2ClkE9oxfbJ1SkGLrAp17hmfX2LFdPZidxjN4sfJfyWdVaCq0C1WRtZ+MNqfnqf4sS5vJWmi5JgImoOt1BSpb5csox+Z98Zyjw9qoZVJCugCnb4aq7fwSB8h5xs6FN3R7oZqbXe4dVMkDutSixaPII8YUcobwUM+tJlQgLCQFn4SjfaUiJ7Akj2DflMVMq0JVBWiaajmDpKubTa9xXSRBBgDTXW3HNK0IotFqxaN1AJBamYM2mQ6NoQf7xx1ZyLShIBW41BrBW2dxB6Su41QkETOC82FGy4J6jUNbUBgDoeJMTDDzAZYK9iukrBGtRwQCCCDqCO/yx5etRaJkqlgaWUSVUu0ErueU8RGpQhSJhbtrwKZmm4akdWVviUkSIjpM/iBg76nXHpem1m/izn1I9R5gwYMd5iGDBgwAGDBgwAGDBgwAGKz5BSVglVUEWiAuuu0b+41384MGE0nyBRb0tQKutpioeuCQSCZKgjUIRpaNI07nHGb9I0KicshwloS1XK6KWIGmv3jP08YMGI9uHZD3MP/AIflpU2noQovUfvfEf7xgCfAjH2t6QyzT0ESI0Zh49/yj9BgwYPag/8AlD3PuR0PRWVQKAjdIIBvaeryZ7QI+WLlHgNJCSA0lVUm4z9nNv1E74MGBaUFwkG59ym3onKFbeVpZYYZtVljrr+Zh8mI2xKvpPLWFLCQd5Zifvd5meo4MGD2odkG59ySp6aoMGBSVcAESYgCIHgEHXzi9RyiIWKqAWMsQN9z/mSfmSe5x9wYpQiuEJtslwYMGKEGDBgwAf/Z"/>
          <p:cNvSpPr>
            <a:spLocks noChangeAspect="1" noChangeArrowheads="1"/>
          </p:cNvSpPr>
          <p:nvPr/>
        </p:nvSpPr>
        <p:spPr bwMode="auto">
          <a:xfrm>
            <a:off x="63500" y="-630238"/>
            <a:ext cx="1524000" cy="1295401"/>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9468" name="AutoShape 12" descr="data:image/jpg;base64,/9j/4AAQSkZJRgABAQAAAQABAAD/2wCEAAkGBhQRERUUExQSFBUWFiEXFhcYGR8bGhogGBcYGBgiFhwbHiYhIR0mHBogHzsgLycqLTgvGR4xNTAsNykrLSkBCQoKDgwOGg8PGiwkHyQvLCkvKSwqKiwvLyw0NS0uLC8sLCwpLCwsKSwsLCwvNCwsLCwsLCksLC8sLCwtKSwtLP/AABEIAIgAoAMBIgACEQEDEQH/xAAbAAACAwEBAQAAAAAAAAAAAAAABQMEBgIHAf/EAD8QAAIBAgQFAgMFBQYGAwAAAAECEQMSAAQhMQUTIkFRBmEycYEjQlJikRQzgpKhQ3KisdHxFXODssHwFiRT/8QAGQEAAwEBAQAAAAAAAAAAAAAAAAECAwQF/8QAKREAAgIBAwMDBAMBAAAAAAAAAAECESEDEjFBUfAEEyJhscHxcdHhQv/aAAwDAQACEQMRAD8A9xwYMGAAwYMQZrOpSE1GVR7mMJtLLAnwYScX44wyxrULWgw1wMqNpjyCQddIwiyPqpv2ikatTocWkaBQSO/z0O/Y++MJ+ohFpdy1BtWabP8AqKhR+OoJ8DqInaY/91GIeL+p6eXNrBmYqGUAaNMgQfp/XGAzuXsLpBPLZqZ8kA6fXQfzYl4rxBauVoPd10yaTEDTpKssxtKNOv8Avxv1c3fQ29pYNc3rNTl+eqTFQU2UtBEgHeI7j9cRcE9YmvUqhkVVSlzRqZgHvOmxGMHkjVbL1qKqxvZLDoAxp1QpUMTE2uv6Rvi9w7mUmaoUIX9mejUu6bXFEvaQdZ6QT4xC9TqNpt+eUN6ccoa5f1/mGalKUVUuivofvuEMEtpEz9MP+OerP2auKQQPKBj1QQWcqOx0gE4wx4ZWVGBo/u0V36gUAUl5DdwRqCPB8YYerJfN1WIIRQqK/YlVlhPYgNMe064S1tWMHbza/P8AQOMW0bXgvqFcwtQlbOWYOsiCoaZge/6YiyPrPLVQvUULCQHEf12/rjM8LzZoZDNFpUtWCLd0k3UqYMBo98JRkTUamo0LKFHbdrTr8wP1xpL1WpFR6sS04uz1zBjKequLOK1KlTe0Ay8HWZEA+ABr73e2LXpjjdSuWDAFd1bYxMLd2kjXt3x2L1EXPYY7HVmhwYpZXjFKo7IrdSsVIOmo0MTuJ0n2OLuN1JPglqgwYMGGIMGPjHTHnPEvXdf9oVkUpTQwaZ3OsEVPB7DwfPfDW146VbupcIOXBoeN+rxTYpTGoa1mbQKe2h3B86DCT1WwrKuYX/luvuJIH8Sk9htrrpiH1I1Osn7ZSmxgErLGqMYsJA33A09iNzinkAXV+6Bbai6yQZaR3lApf+g+Iz5urqSk3GWU+PwdEYpJNDH09xdGUZepLJW6Ce8EQCfHYT2O+64TrweoECVCsCryzUBVrIYqS4BkR7iOog6HDTJ5KisHpFIgpXpcy/chpW7qCkx5BBXxOLmXpMbqVUkswhoW8KwQE7dYLKVbQ7hzgUbSUhN1lFLJ8HNVqhPNFWwd1N1q2Auh1kraxIgyw0wcoU2y7IGUMFa2mAW6bqTE9mLGpJWNQsDUYtweYtUojG26obidQbapDKJACsgmPuQdsRZihzW5YqAQTUFzbry5DcxT8CmACNZJ7jUqlYWU+JUlQLaEISow1BWiqk82GB1BYqZH3QnsJucRpaPOgFWBc10X0Tov4yQfi/DA3nBUQVapFXm01P2lxBLSE5fVboSVZYYgaTIux04Am+nyx0u1oDBYAjlqIguWWRJAgie+E1hhfBFn1DUnQIZ/ZAQjHoSQ0tv1IAeka6kxGsW6gl30MtnSBaA02bSG0WqAuh2tjfbHNHh46aTIFVQlOooa5Uta0WDSQTtPwyxg4kr1ReGNJmlmqKAY5iPcQzgbWwT3JXtrbi3zfnPnmCfofalMOKdNlUq9SpVqhzep1NJBVbtcZhhsUEYg4Twlb8uzXgCXFzwAiAsOkC5vuyzQPHbH3n06Zamr0y3IVVC/u3Ds5dTsAZeR3gH8wxbGUYUW5Spcaa0KbBiwY1D1kuRrAAgjSS30Flr6fj9DEmayT1qgqLJqVyxNMnpCkBkYN2Q0QAfzT3kYupxFsrk2IF1SrVNJWpm4AKSpYtAEXMRPlwMT1oUsUVSAgSjTdb2BJgLbMAK5tltBBiRiKjQCrU0vIUZYIRIq026SygDc1rm+kGNMTw21znzzuO8CTN9IRADOhhd27i0eSY/w43dPiQydKlSqs1SraLzMkSeoknWJkDuY+eM+nBko1Fq1RXc0F51RmZepoNgSmhOrMNpjoHtipnWqc1+cVNRiHABhSrKLIk9h0fTtM4IN6Kcly8eedGN1PB6Flc0tRQyGQcTYyPonKM01i5s+FBOjH7zEfQAf7Y12PU0ZucFJqjmkqdIhzlZkRmVS5Am0bmNwvvGw84xnqrgIrRmMuF6/3kwo1AMvdtp/4843OFbZQ0at4INFliop+6ZJDD8upBHvOwxGvp+4qfH2HCW3KMZwnhxpiogt5xBuQOCtVWNNEFy7QS0NAIM+cT0KgY3g/aU+hy9QzVpB+oFWkX6MN/iDDY4eZ3hzqy2klVa+k0gKsSbGNpNkaTMR7gSsOYFMuZanUCIZAkBmuFUnQhl0BjvYI1jHBKDg66G17iLKUwC7KzGhUQ1oUKwVSzQYYHTSIGsFR93EnOCmoXVmhQQ3UpLgsFYzDowWF7/ENdRPeZyrUnYBviAK2gWEBmdYXXcljExco7MMT8Xroy06+iioLKiggkEjceYj/CmHVJ/QXLFuYyT0HzCmpUbmLdeDAYWzIt2nq27oD97F7imXp3XIigVKV6wB3WSIHfoX+Y4W0eKLmaRSbatBY7wyMROnhWCz+U+5xm8xnKjE076hsDBAfuwL400MFCPOuM5zSWOHwWo2bPiWaFtGrOlSjq2/7rqY6b6a/TFDP8Wpm4FgLqSLJ0FwKg/9u+EHDeIf/TqodOU/MHsrzTqRrsCQY98VOIjmK3spP6M4J/pjOeteV1KjA3mcrBWrvOhZH10ibWE/0xDU4jTMkMsU6AWdohGUmT4L4T8XzBbLrBJvXL3EjWLVuMedMUweY/LYaFisH3MNt+n0GKnqZrzqSo4s0VbL3gJ+Iqg77qqn5wa7n6YaZquXpVQCVQSFtgG5nhIPaIu0/F7YzfG+IMDSZGt/tWMwQpFSof8AvQfSMVOCcRrOqUmPSWDuTuAZmTP3aSsfoMJau10uo9tqzRZCpDGn1u8c2mNID1L3W8aAsFAeSdJAgaYp5cqpVAv7lNKbOVa5yRUVbVLP1pIiB1HtoJcv6gpq9YzFYC0CDoXgtB2LABVt3+zA74viryAqrbeOtydQCUgSe4VJJO5gd3xakml55+iWminQY0ybhDUTz6gEkVGMq6qTJPLRlAHkj6SUMgS1oWK1WQSaMinTB0AZ+wBgDUXHbHfCaTVmerUdhSV7kLRTlrLDJWNO5AgT51iXNcUXLjl0dalWGaq0tE6CEJLsx2WkN/lJO0Unl8EvsW8rklesECxRyxFiDa4DQnzEmPdSdyMaDFPhOTFKmAA4J6mvILkncuRpJ9tPGLmPQ040smMnYYCMGDGhIno0uXrQNM0iT0gjQjsusR7SCNNwIwi45naLNIZRVUw6eLu5G6yAJkD7rCSuurrZGlqzIg3JYgDtqSfkN/bHnfqjjWWrVUWmsJrFen2bTZdJXsdRM44PUfCNY/g2hlnea9RgULU1akxtYbquhIt9iNu1oAmML/2hMySywrBZgSYBgmw7lQQCD2A1jFSrlDTW6paFY9LoSRrtHiYJAMEEMp7YhRWy7CqLYAnbpMw38j6SO1w8gY81yk38jpSXQlyzvRrCooUkaR2nup/KwJEeHX2xJUZFzAcEWVbalKd+kjQx3gwfm2LmY4XUe9qNNioUMuoDMpBgMhN16NK+ZHvhfxPLJSGXcpcgYVkvSbjaDmFKnaCzEDzcOwOGotciuz5mcsKdWoACQ9Mgx2B6CW9rgPqcdZXqcEKxNRWtS0y4qLItHjq3238TjUjJIwq0UQ21UkAMbbrYAa4B0VYvtP0nbFX01nbsrlr3K2MaexLEQR9gwEgmQpXcTIIEYtaSTpk78CCveqU0IIdCgqAHZaDVC2ve0RMbYv55OWbuosp3AkXHXU7CTOJuG0CudqCAtrVIRCLlP2T9G4LBSZUyDLDEvqKoy0csgAJLmoqrorWgkWICZBYgXHzpidvxtjvNCys/Mq1BrF3K+VPL2of5mX9Fbzi1Wzi5dGY7tpB+kj6KsH/mnDJeGJfJkinQl3W0CoARynLtopIkGQSbPbGZzXB2rUmqahaBUWFixZXJFQgnUlXAT5KdNQMTKDWUNSRFlaZMMQTJL+7M5k/5xPz7DDhqlRaDXMCT9o7mQiBv3SL3JgByBLfB4xyvDGNyOr0VtuZnUqEpL8bGdZiREalu0HCpM8K1VXtiiDcituTspf2C6xsCWxKjtWR3ZvOAcCNWlTJqMKUC0AlKhGu8TZPhSDrqxw/4Z6fo0DKol34o199TJ18kknztjJek69Rs5CXFQpNUnbwB85/8/Tf49f0qjKG6jl1LToMGDBjsMgwYMGADmpTDAhgCCIIOoIO848w496U/ZHJGtJzp89dydn9+/wCseo4r5/IpWptTqC5WEEf6e/ecc+voLVj9ehcJ7WeRBWQWKLw7BeWTAe9gts9jMEHdSB2xZ4BkkqJUy3Mr8xDKXrSErcWW5XKk2kFSASNTBgiHlb0xToOKdRqoLH7KqairTJBldLdKikAgd4EHSBWzmSDC4mmMzTSaZkEVSKrFiB73jSNLiNpx5qg4cm7lu4PtfNG8V7NzdXQqG5bs1gCg/jVQYkaqhnq1+8R4WKi1KYOjjn0zYywU15aB5WGdw2h2J9sQlebzHZClQDl5mmqMqmLlSoLS0lCSQYB3Hg4KWa5SigXYEVC1F7iASjFgFQyhDWlgNJ1WdMDqqYfwTcCzavQpGoz/AGPS14PwMSCt4GolbLG7rofMfDQUrZlAUR1zHNRCRY34omBfTB1g6gEaxpHmqahUZDFylH1ME7uGjdGuFWDuHbFl6isKTKoEAwPG7p9QWZJ/KcKx0VxSUZh2BLI9R2RmnrNqqCWAlDcpKtETA2IxFnMxz81lxdCqoZmA2b4rn7kAqoI0A1A2JFqhmwGpSTF5WfZC5/yA/XFDhVWahJYghlhgdRYhZvno5020xnu4Q6GXG8wTRKqqtUrubaZ1j/8ATlKPukgnmGD1aDbFpVSiilWblUJqh5tuFZQ9pc9y/VABPw7HFXK/Y1xULFuTZTYEAyWkEL5YamdSeUPIjnMZR6z08uo1R7nqOAS1SS4kAkKiGTYDugB99E+vnl/YkmytA1nK1NA7xmjJbqNJ2p0wTutMQSe7mPOFWU9P11SnUKKXICol63AzElfxR1ROmpMWjGjo5dFRWKtywlMgBC91RVKz2BYlo2MkAyMX8sW5kKKZzDiS1osoIT3tPU5jYHUjcBRjSOmpPPnn+icmuBj6f4KuWpW6Fzq58n29h2+uGmIstlwgiSx7sfiY+TAH+njEuPVhFRSSOdu2GDBgxQgwYMGAAxBmUcxYyr5JEn2gSMT4MJ5AV16jgFK6I9M/fXbf7ynb5g9vOEvE8o6iGbM16TE2ECmXpSBEXC5xJ0aZEd98a4jC3jOfFJQLbi0gC27aNAJG8gbgecYakFtbbLTzgyK1BVZ7iGrjdSoFwCAHQGQ5CyVBhhtqOlVxSmKqhTrMmk25kQWQnuZhh5JB/tDD7ifAazKai0yrDqhnG03QCWhQCNItg64W18ozglqdVQ4BY2GQ0mG00uBkwPLRo62+bqQlw0bxaFWVYr0E3JU1Q+Cp2nypaP7tRTsBibL5m0pOoDFWHg6uv+JWH/UXHGWa5jSYNLGQQjQHUHWbYKspKkjs/a0Y+1csQ7MQSpi4mepkZWU+NYCn3GMlF80XaOXqCKq7mkz2HwbLQfqDiX05k/tXdgbAxM+Qslv8KW/xjFevlCwZzCwJCLDO4UKCRBgiEOxOknbU38lTqNlCKQDllj4lXRmLOYLSNkEfkOEou77A2iPh2bNvMb+zJq+Q1WoSE+YUAmPyt5GLKPYEUF+YQeobi4FWJO2szPhKcfFjhck4RFNKooHV1AwWOkygbQKAB8ye+LPBeGGpmC1QpUpwFK03YEGQGBBRQFBOwYGAo1Ag6R05NpEuSJuGLTevFdAAoC5cBtoWGJXu8fiEwCRImN1l6CqOgCDrp/SPaMK8/XokVKDBUsQMsiBGtppx3Vl2GogeRjn0dnHqZVDUkVNbgRBUsboOg2mPpj0tKoy2mEsqx3gwYMdRmGDBgwAGDBgwAGDBgwAGMzxTNn9vphgRSp0ixPYlnXX5C2P4vfGmxR4llXJWpStvQGFb4WDRIJGo2GsHGWrFuOCovJ9qm+pyyA1NqcmQd7gBrsZBOm4tHnTLcSzFNM2tIUqdUqVuZ7jBcO2gLEaKF/nGNN/xgCgarKyRIKtoQwJWJEgiR8QkRrjzGnxHmValYyBUYvd3CtBJjsOVSDfJxjm9RqKNVyaQjY24j6jakgqUwqKS5hZiFKDa7QyT/THGdzz1aNRGbRl1BGsMQDqfEnCDiS/ZPTMgqShH5qjXuJ9r1H0w9FEOCJABXqO1qyDrHeNf9xPBvlK0zbakZutxaDyyG5ytaaij4aYFnSszIRfh1+8dZAw1bgJQA86s6ADTmFhadVInQz2nfWDIKiOhwtOuqoiSXWdCFpGNfeVJjtMYmymcNN3oNdCVSBaepAyl7kJ0ZGCsxptodxBxMZNcjasjDlGJAVlDlSRI0NMPTYFWHa7+U40HoiijV5e8sElbmYhWRrKgIdm160IP5sZLMKivBcITaQ6raCCSys1MxA1iIHxnUgyHnBuMjLVxVlTSdYqMr9JKgi4dgdtC2/yGNdKbU03wTKKrB6TmqqIt7wAusnt8sL/T1BgtWowKc6qaiod0UqqgN+Y23Edi0dsR181SztJ6Sta5WQGEMD90x3X3EjDikSQJEGNRMwe+vfHqr5Svoc3COsGDBjUkMGDBgAMGDBgAMGDBgAMGDCDjvGyKU0mhGNvNGoloChIncmJ/STiJzUFbGlZnfXHFmzDNl6RhKetZ9lX8RPmxZMeSPAnOPTIonptWoQxB7U7QxB9rOVT+j+MX/wDhof7CB1PNSfym43nwDJbyenamcQZqq2ZrBkQvRnpkgLy1UgM8/jLk+wdj4jxpycm5PlnWlWBXxbiCmtbsWuqGd7nV31jXS+mP4Thw3G0pUTYQ09N8SOhQCfDQSBppJA3Itz1DKGpWp1G6iXCBjsWh8zVf2ClkE9oxfbJ1SkGLrAp17hmfX2LFdPZidxjN4sfJfyWdVaCq0C1WRtZ+MNqfnqf4sS5vJWmi5JgImoOt1BSpb5csox+Z98Zyjw9qoZVJCugCnb4aq7fwSB8h5xs6FN3R7oZqbXe4dVMkDutSixaPII8YUcobwUM+tJlQgLCQFn4SjfaUiJ7Akj2DflMVMq0JVBWiaajmDpKubTa9xXSRBBgDTXW3HNK0IotFqxaN1AJBamYM2mQ6NoQf7xx1ZyLShIBW41BrBW2dxB6Su41QkETOC82FGy4J6jUNbUBgDoeJMTDDzAZYK9iukrBGtRwQCCCDqCO/yx5etRaJkqlgaWUSVUu0ErueU8RGpQhSJhbtrwKZmm4akdWVviUkSIjpM/iBg76nXHpem1m/izn1I9R5gwYMd5iGDBgwAGDBgwAGDBgwAGKz5BSVglVUEWiAuuu0b+41384MGE0nyBRb0tQKutpioeuCQSCZKgjUIRpaNI07nHGb9I0KicshwloS1XK6KWIGmv3jP08YMGI9uHZD3MP/AIflpU2noQovUfvfEf7xgCfAjH2t6QyzT0ESI0Zh49/yj9BgwYPag/8AlD3PuR0PRWVQKAjdIIBvaeryZ7QI+WLlHgNJCSA0lVUm4z9nNv1E74MGBaUFwkG59ym3onKFbeVpZYYZtVljrr+Zh8mI2xKvpPLWFLCQd5Zifvd5meo4MGD2odkG59ySp6aoMGBSVcAESYgCIHgEHXzi9RyiIWKqAWMsQN9z/mSfmSe5x9wYpQiuEJtslwYMGKEGDBgwAf/Z"/>
          <p:cNvSpPr>
            <a:spLocks noChangeAspect="1" noChangeArrowheads="1"/>
          </p:cNvSpPr>
          <p:nvPr/>
        </p:nvSpPr>
        <p:spPr bwMode="auto">
          <a:xfrm>
            <a:off x="63500" y="-630238"/>
            <a:ext cx="1524000" cy="1295401"/>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9470" name="AutoShape 14" descr="data:image/jpg;base64,/9j/4AAQSkZJRgABAQAAAQABAAD/2wCEAAkGBhQRERUUExQSFBUWFiEXFhcYGR8bGhogGBcYGBgiFhwbHiYhIR0mHBogHzsgLycqLTgvGR4xNTAsNykrLSkBCQoKDgwOGg8PGiwkHyQvLCkvKSwqKiwvLyw0NS0uLC8sLCwpLCwsKSwsLCwvNCwsLCwsLCksLC8sLCwtKSwtLP/AABEIAIgAoAMBIgACEQEDEQH/xAAbAAACAwEBAQAAAAAAAAAAAAAABQMEBgIHAf/EAD8QAAIBAgQFAgMFBQYGAwAAAAECEQMSAAQhMQUTIkFRBmEycYEjQlJikRQzgpKhQ3KisdHxFXODssHwFiRT/8QAGQEAAwEBAQAAAAAAAAAAAAAAAAECAwQF/8QAKREAAgIBAwMDBAMBAAAAAAAAAAECESEDEjFBUfAEEyJhscHxcdHhQv/aAAwDAQACEQMRAD8A9xwYMGAAwYMQZrOpSE1GVR7mMJtLLAnwYScX44wyxrULWgw1wMqNpjyCQddIwiyPqpv2ikatTocWkaBQSO/z0O/Y++MJ+ohFpdy1BtWabP8AqKhR+OoJ8DqInaY/91GIeL+p6eXNrBmYqGUAaNMgQfp/XGAzuXsLpBPLZqZ8kA6fXQfzYl4rxBauVoPd10yaTEDTpKssxtKNOv8Avxv1c3fQ29pYNc3rNTl+eqTFQU2UtBEgHeI7j9cRcE9YmvUqhkVVSlzRqZgHvOmxGMHkjVbL1qKqxvZLDoAxp1QpUMTE2uv6Rvi9w7mUmaoUIX9mejUu6bXFEvaQdZ6QT4xC9TqNpt+eUN6ccoa5f1/mGalKUVUuivofvuEMEtpEz9MP+OerP2auKQQPKBj1QQWcqOx0gE4wx4ZWVGBo/u0V36gUAUl5DdwRqCPB8YYerJfN1WIIRQqK/YlVlhPYgNMe064S1tWMHbza/P8AQOMW0bXgvqFcwtQlbOWYOsiCoaZge/6YiyPrPLVQvUULCQHEf12/rjM8LzZoZDNFpUtWCLd0k3UqYMBo98JRkTUamo0LKFHbdrTr8wP1xpL1WpFR6sS04uz1zBjKequLOK1KlTe0Ay8HWZEA+ABr73e2LXpjjdSuWDAFd1bYxMLd2kjXt3x2L1EXPYY7HVmhwYpZXjFKo7IrdSsVIOmo0MTuJ0n2OLuN1JPglqgwYMGGIMGPjHTHnPEvXdf9oVkUpTQwaZ3OsEVPB7DwfPfDW146VbupcIOXBoeN+rxTYpTGoa1mbQKe2h3B86DCT1WwrKuYX/luvuJIH8Sk9htrrpiH1I1Osn7ZSmxgErLGqMYsJA33A09iNzinkAXV+6Bbai6yQZaR3lApf+g+Iz5urqSk3GWU+PwdEYpJNDH09xdGUZepLJW6Ce8EQCfHYT2O+64TrweoECVCsCryzUBVrIYqS4BkR7iOog6HDTJ5KisHpFIgpXpcy/chpW7qCkx5BBXxOLmXpMbqVUkswhoW8KwQE7dYLKVbQ7hzgUbSUhN1lFLJ8HNVqhPNFWwd1N1q2Auh1kraxIgyw0wcoU2y7IGUMFa2mAW6bqTE9mLGpJWNQsDUYtweYtUojG26obidQbapDKJACsgmPuQdsRZihzW5YqAQTUFzbry5DcxT8CmACNZJ7jUqlYWU+JUlQLaEISow1BWiqk82GB1BYqZH3QnsJucRpaPOgFWBc10X0Tov4yQfi/DA3nBUQVapFXm01P2lxBLSE5fVboSVZYYgaTIux04Am+nyx0u1oDBYAjlqIguWWRJAgie+E1hhfBFn1DUnQIZ/ZAQjHoSQ0tv1IAeka6kxGsW6gl30MtnSBaA02bSG0WqAuh2tjfbHNHh46aTIFVQlOooa5Uta0WDSQTtPwyxg4kr1ReGNJmlmqKAY5iPcQzgbWwT3JXtrbi3zfnPnmCfofalMOKdNlUq9SpVqhzep1NJBVbtcZhhsUEYg4Twlb8uzXgCXFzwAiAsOkC5vuyzQPHbH3n06Zamr0y3IVVC/u3Ds5dTsAZeR3gH8wxbGUYUW5Spcaa0KbBiwY1D1kuRrAAgjSS30Flr6fj9DEmayT1qgqLJqVyxNMnpCkBkYN2Q0QAfzT3kYupxFsrk2IF1SrVNJWpm4AKSpYtAEXMRPlwMT1oUsUVSAgSjTdb2BJgLbMAK5tltBBiRiKjQCrU0vIUZYIRIq026SygDc1rm+kGNMTw21znzzuO8CTN9IRADOhhd27i0eSY/w43dPiQydKlSqs1SraLzMkSeoknWJkDuY+eM+nBko1Fq1RXc0F51RmZepoNgSmhOrMNpjoHtipnWqc1+cVNRiHABhSrKLIk9h0fTtM4IN6Kcly8eedGN1PB6Flc0tRQyGQcTYyPonKM01i5s+FBOjH7zEfQAf7Y12PU0ZucFJqjmkqdIhzlZkRmVS5Am0bmNwvvGw84xnqrgIrRmMuF6/3kwo1AMvdtp/4843OFbZQ0at4INFliop+6ZJDD8upBHvOwxGvp+4qfH2HCW3KMZwnhxpiogt5xBuQOCtVWNNEFy7QS0NAIM+cT0KgY3g/aU+hy9QzVpB+oFWkX6MN/iDDY4eZ3hzqy2klVa+k0gKsSbGNpNkaTMR7gSsOYFMuZanUCIZAkBmuFUnQhl0BjvYI1jHBKDg66G17iLKUwC7KzGhUQ1oUKwVSzQYYHTSIGsFR93EnOCmoXVmhQQ3UpLgsFYzDowWF7/ENdRPeZyrUnYBviAK2gWEBmdYXXcljExco7MMT8Xroy06+iioLKiggkEjceYj/CmHVJ/QXLFuYyT0HzCmpUbmLdeDAYWzIt2nq27oD97F7imXp3XIigVKV6wB3WSIHfoX+Y4W0eKLmaRSbatBY7wyMROnhWCz+U+5xm8xnKjE076hsDBAfuwL400MFCPOuM5zSWOHwWo2bPiWaFtGrOlSjq2/7rqY6b6a/TFDP8Wpm4FgLqSLJ0FwKg/9u+EHDeIf/TqodOU/MHsrzTqRrsCQY98VOIjmK3spP6M4J/pjOeteV1KjA3mcrBWrvOhZH10ibWE/0xDU4jTMkMsU6AWdohGUmT4L4T8XzBbLrBJvXL3EjWLVuMedMUweY/LYaFisH3MNt+n0GKnqZrzqSo4s0VbL3gJ+Iqg77qqn5wa7n6YaZquXpVQCVQSFtgG5nhIPaIu0/F7YzfG+IMDSZGt/tWMwQpFSof8AvQfSMVOCcRrOqUmPSWDuTuAZmTP3aSsfoMJau10uo9tqzRZCpDGn1u8c2mNID1L3W8aAsFAeSdJAgaYp5cqpVAv7lNKbOVa5yRUVbVLP1pIiB1HtoJcv6gpq9YzFYC0CDoXgtB2LABVt3+zA74viryAqrbeOtydQCUgSe4VJJO5gd3xakml55+iWminQY0ybhDUTz6gEkVGMq6qTJPLRlAHkj6SUMgS1oWK1WQSaMinTB0AZ+wBgDUXHbHfCaTVmerUdhSV7kLRTlrLDJWNO5AgT51iXNcUXLjl0dalWGaq0tE6CEJLsx2WkN/lJO0Unl8EvsW8rklesECxRyxFiDa4DQnzEmPdSdyMaDFPhOTFKmAA4J6mvILkncuRpJ9tPGLmPQ040smMnYYCMGDGhIno0uXrQNM0iT0gjQjsusR7SCNNwIwi45naLNIZRVUw6eLu5G6yAJkD7rCSuurrZGlqzIg3JYgDtqSfkN/bHnfqjjWWrVUWmsJrFen2bTZdJXsdRM44PUfCNY/g2hlnea9RgULU1akxtYbquhIt9iNu1oAmML/2hMySywrBZgSYBgmw7lQQCD2A1jFSrlDTW6paFY9LoSRrtHiYJAMEEMp7YhRWy7CqLYAnbpMw38j6SO1w8gY81yk38jpSXQlyzvRrCooUkaR2nup/KwJEeHX2xJUZFzAcEWVbalKd+kjQx3gwfm2LmY4XUe9qNNioUMuoDMpBgMhN16NK+ZHvhfxPLJSGXcpcgYVkvSbjaDmFKnaCzEDzcOwOGotciuz5mcsKdWoACQ9Mgx2B6CW9rgPqcdZXqcEKxNRWtS0y4qLItHjq3238TjUjJIwq0UQ21UkAMbbrYAa4B0VYvtP0nbFX01nbsrlr3K2MaexLEQR9gwEgmQpXcTIIEYtaSTpk78CCveqU0IIdCgqAHZaDVC2ve0RMbYv55OWbuosp3AkXHXU7CTOJuG0CudqCAtrVIRCLlP2T9G4LBSZUyDLDEvqKoy0csgAJLmoqrorWgkWICZBYgXHzpidvxtjvNCys/Mq1BrF3K+VPL2of5mX9Fbzi1Wzi5dGY7tpB+kj6KsH/mnDJeGJfJkinQl3W0CoARynLtopIkGQSbPbGZzXB2rUmqahaBUWFixZXJFQgnUlXAT5KdNQMTKDWUNSRFlaZMMQTJL+7M5k/5xPz7DDhqlRaDXMCT9o7mQiBv3SL3JgByBLfB4xyvDGNyOr0VtuZnUqEpL8bGdZiREalu0HCpM8K1VXtiiDcituTspf2C6xsCWxKjtWR3ZvOAcCNWlTJqMKUC0AlKhGu8TZPhSDrqxw/4Z6fo0DKol34o199TJ18kknztjJek69Rs5CXFQpNUnbwB85/8/Tf49f0qjKG6jl1LToMGDBjsMgwYMGADmpTDAhgCCIIOoIO848w496U/ZHJGtJzp89dydn9+/wCseo4r5/IpWptTqC5WEEf6e/ecc+voLVj9ehcJ7WeRBWQWKLw7BeWTAe9gts9jMEHdSB2xZ4BkkqJUy3Mr8xDKXrSErcWW5XKk2kFSASNTBgiHlb0xToOKdRqoLH7KqairTJBldLdKikAgd4EHSBWzmSDC4mmMzTSaZkEVSKrFiB73jSNLiNpx5qg4cm7lu4PtfNG8V7NzdXQqG5bs1gCg/jVQYkaqhnq1+8R4WKi1KYOjjn0zYywU15aB5WGdw2h2J9sQlebzHZClQDl5mmqMqmLlSoLS0lCSQYB3Hg4KWa5SigXYEVC1F7iASjFgFQyhDWlgNJ1WdMDqqYfwTcCzavQpGoz/AGPS14PwMSCt4GolbLG7rofMfDQUrZlAUR1zHNRCRY34omBfTB1g6gEaxpHmqahUZDFylH1ME7uGjdGuFWDuHbFl6isKTKoEAwPG7p9QWZJ/KcKx0VxSUZh2BLI9R2RmnrNqqCWAlDcpKtETA2IxFnMxz81lxdCqoZmA2b4rn7kAqoI0A1A2JFqhmwGpSTF5WfZC5/yA/XFDhVWahJYghlhgdRYhZvno5020xnu4Q6GXG8wTRKqqtUrubaZ1j/8ATlKPukgnmGD1aDbFpVSiilWblUJqh5tuFZQ9pc9y/VABPw7HFXK/Y1xULFuTZTYEAyWkEL5YamdSeUPIjnMZR6z08uo1R7nqOAS1SS4kAkKiGTYDugB99E+vnl/YkmytA1nK1NA7xmjJbqNJ2p0wTutMQSe7mPOFWU9P11SnUKKXICol63AzElfxR1ROmpMWjGjo5dFRWKtywlMgBC91RVKz2BYlo2MkAyMX8sW5kKKZzDiS1osoIT3tPU5jYHUjcBRjSOmpPPnn+icmuBj6f4KuWpW6Fzq58n29h2+uGmIstlwgiSx7sfiY+TAH+njEuPVhFRSSOdu2GDBgxQgwYMGAAxBmUcxYyr5JEn2gSMT4MJ5AV16jgFK6I9M/fXbf7ynb5g9vOEvE8o6iGbM16TE2ECmXpSBEXC5xJ0aZEd98a4jC3jOfFJQLbi0gC27aNAJG8gbgecYakFtbbLTzgyK1BVZ7iGrjdSoFwCAHQGQ5CyVBhhtqOlVxSmKqhTrMmk25kQWQnuZhh5JB/tDD7ifAazKai0yrDqhnG03QCWhQCNItg64W18ozglqdVQ4BY2GQ0mG00uBkwPLRo62+bqQlw0bxaFWVYr0E3JU1Q+Cp2nypaP7tRTsBibL5m0pOoDFWHg6uv+JWH/UXHGWa5jSYNLGQQjQHUHWbYKspKkjs/a0Y+1csQ7MQSpi4mepkZWU+NYCn3GMlF80XaOXqCKq7mkz2HwbLQfqDiX05k/tXdgbAxM+Qslv8KW/xjFevlCwZzCwJCLDO4UKCRBgiEOxOknbU38lTqNlCKQDllj4lXRmLOYLSNkEfkOEou77A2iPh2bNvMb+zJq+Q1WoSE+YUAmPyt5GLKPYEUF+YQeobi4FWJO2szPhKcfFjhck4RFNKooHV1AwWOkygbQKAB8ye+LPBeGGpmC1QpUpwFK03YEGQGBBRQFBOwYGAo1Ag6R05NpEuSJuGLTevFdAAoC5cBtoWGJXu8fiEwCRImN1l6CqOgCDrp/SPaMK8/XokVKDBUsQMsiBGtppx3Vl2GogeRjn0dnHqZVDUkVNbgRBUsboOg2mPpj0tKoy2mEsqx3gwYMdRmGDBgwAGDBgwAGDBgwAGMzxTNn9vphgRSp0ixPYlnXX5C2P4vfGmxR4llXJWpStvQGFb4WDRIJGo2GsHGWrFuOCovJ9qm+pyyA1NqcmQd7gBrsZBOm4tHnTLcSzFNM2tIUqdUqVuZ7jBcO2gLEaKF/nGNN/xgCgarKyRIKtoQwJWJEgiR8QkRrjzGnxHmValYyBUYvd3CtBJjsOVSDfJxjm9RqKNVyaQjY24j6jakgqUwqKS5hZiFKDa7QyT/THGdzz1aNRGbRl1BGsMQDqfEnCDiS/ZPTMgqShH5qjXuJ9r1H0w9FEOCJABXqO1qyDrHeNf9xPBvlK0zbakZutxaDyyG5ytaaij4aYFnSszIRfh1+8dZAw1bgJQA86s6ADTmFhadVInQz2nfWDIKiOhwtOuqoiSXWdCFpGNfeVJjtMYmymcNN3oNdCVSBaepAyl7kJ0ZGCsxptodxBxMZNcjasjDlGJAVlDlSRI0NMPTYFWHa7+U40HoiijV5e8sElbmYhWRrKgIdm160IP5sZLMKivBcITaQ6raCCSys1MxA1iIHxnUgyHnBuMjLVxVlTSdYqMr9JKgi4dgdtC2/yGNdKbU03wTKKrB6TmqqIt7wAusnt8sL/T1BgtWowKc6qaiod0UqqgN+Y23Edi0dsR181SztJ6Sta5WQGEMD90x3X3EjDikSQJEGNRMwe+vfHqr5Svoc3COsGDBjUkMGDBgAMGDBgAMGDBgAMGDCDjvGyKU0mhGNvNGoloChIncmJ/STiJzUFbGlZnfXHFmzDNl6RhKetZ9lX8RPmxZMeSPAnOPTIonptWoQxB7U7QxB9rOVT+j+MX/wDhof7CB1PNSfym43nwDJbyenamcQZqq2ZrBkQvRnpkgLy1UgM8/jLk+wdj4jxpycm5PlnWlWBXxbiCmtbsWuqGd7nV31jXS+mP4Thw3G0pUTYQ09N8SOhQCfDQSBppJA3Itz1DKGpWp1G6iXCBjsWh8zVf2ClkE9oxfbJ1SkGLrAp17hmfX2LFdPZidxjN4sfJfyWdVaCq0C1WRtZ+MNqfnqf4sS5vJWmi5JgImoOt1BSpb5csox+Z98Zyjw9qoZVJCugCnb4aq7fwSB8h5xs6FN3R7oZqbXe4dVMkDutSixaPII8YUcobwUM+tJlQgLCQFn4SjfaUiJ7Akj2DflMVMq0JVBWiaajmDpKubTa9xXSRBBgDTXW3HNK0IotFqxaN1AJBamYM2mQ6NoQf7xx1ZyLShIBW41BrBW2dxB6Su41QkETOC82FGy4J6jUNbUBgDoeJMTDDzAZYK9iukrBGtRwQCCCDqCO/yx5etRaJkqlgaWUSVUu0ErueU8RGpQhSJhbtrwKZmm4akdWVviUkSIjpM/iBg76nXHpem1m/izn1I9R5gwYMd5iGDBgwAGDBgwAGDBgwAGKz5BSVglVUEWiAuuu0b+41384MGE0nyBRb0tQKutpioeuCQSCZKgjUIRpaNI07nHGb9I0KicshwloS1XK6KWIGmv3jP08YMGI9uHZD3MP/AIflpU2noQovUfvfEf7xgCfAjH2t6QyzT0ESI0Zh49/yj9BgwYPag/8AlD3PuR0PRWVQKAjdIIBvaeryZ7QI+WLlHgNJCSA0lVUm4z9nNv1E74MGBaUFwkG59ym3onKFbeVpZYYZtVljrr+Zh8mI2xKvpPLWFLCQd5Zifvd5meo4MGD2odkG59ySp6aoMGBSVcAESYgCIHgEHXzi9RyiIWKqAWMsQN9z/mSfmSe5x9wYpQiuEJtslwYMGKEGDBgwAf/Z"/>
          <p:cNvSpPr>
            <a:spLocks noChangeAspect="1" noChangeArrowheads="1"/>
          </p:cNvSpPr>
          <p:nvPr/>
        </p:nvSpPr>
        <p:spPr bwMode="auto">
          <a:xfrm>
            <a:off x="63500" y="-630238"/>
            <a:ext cx="1524000" cy="1295401"/>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9472" name="AutoShape 16" descr="data:image/jpg;base64,/9j/4AAQSkZJRgABAQAAAQABAAD/2wCEAAkGBhQRERUUExQSFBUWFiEXFhcYGR8bGhogGBcYGBgiFhwbHiYhIR0mHBogHzsgLycqLTgvGR4xNTAsNykrLSkBCQoKDgwOGg8PGiwkHyQvLCkvKSwqKiwvLyw0NS0uLC8sLCwpLCwsKSwsLCwvNCwsLCwsLCksLC8sLCwtKSwtLP/AABEIAIgAoAMBIgACEQEDEQH/xAAbAAACAwEBAQAAAAAAAAAAAAAABQMEBgIHAf/EAD8QAAIBAgQFAgMFBQYGAwAAAAECEQMSAAQhMQUTIkFRBmEycYEjQlJikRQzgpKhQ3KisdHxFXODssHwFiRT/8QAGQEAAwEBAQAAAAAAAAAAAAAAAAECAwQF/8QAKREAAgIBAwMDBAMBAAAAAAAAAAECESEDEjFBUfAEEyJhscHxcdHhQv/aAAwDAQACEQMRAD8A9xwYMGAAwYMQZrOpSE1GVR7mMJtLLAnwYScX44wyxrULWgw1wMqNpjyCQddIwiyPqpv2ikatTocWkaBQSO/z0O/Y++MJ+ohFpdy1BtWabP8AqKhR+OoJ8DqInaY/91GIeL+p6eXNrBmYqGUAaNMgQfp/XGAzuXsLpBPLZqZ8kA6fXQfzYl4rxBauVoPd10yaTEDTpKssxtKNOv8Avxv1c3fQ29pYNc3rNTl+eqTFQU2UtBEgHeI7j9cRcE9YmvUqhkVVSlzRqZgHvOmxGMHkjVbL1qKqxvZLDoAxp1QpUMTE2uv6Rvi9w7mUmaoUIX9mejUu6bXFEvaQdZ6QT4xC9TqNpt+eUN6ccoa5f1/mGalKUVUuivofvuEMEtpEz9MP+OerP2auKQQPKBj1QQWcqOx0gE4wx4ZWVGBo/u0V36gUAUl5DdwRqCPB8YYerJfN1WIIRQqK/YlVlhPYgNMe064S1tWMHbza/P8AQOMW0bXgvqFcwtQlbOWYOsiCoaZge/6YiyPrPLVQvUULCQHEf12/rjM8LzZoZDNFpUtWCLd0k3UqYMBo98JRkTUamo0LKFHbdrTr8wP1xpL1WpFR6sS04uz1zBjKequLOK1KlTe0Ay8HWZEA+ABr73e2LXpjjdSuWDAFd1bYxMLd2kjXt3x2L1EXPYY7HVmhwYpZXjFKo7IrdSsVIOmo0MTuJ0n2OLuN1JPglqgwYMGGIMGPjHTHnPEvXdf9oVkUpTQwaZ3OsEVPB7DwfPfDW146VbupcIOXBoeN+rxTYpTGoa1mbQKe2h3B86DCT1WwrKuYX/luvuJIH8Sk9htrrpiH1I1Osn7ZSmxgErLGqMYsJA33A09iNzinkAXV+6Bbai6yQZaR3lApf+g+Iz5urqSk3GWU+PwdEYpJNDH09xdGUZepLJW6Ce8EQCfHYT2O+64TrweoECVCsCryzUBVrIYqS4BkR7iOog6HDTJ5KisHpFIgpXpcy/chpW7qCkx5BBXxOLmXpMbqVUkswhoW8KwQE7dYLKVbQ7hzgUbSUhN1lFLJ8HNVqhPNFWwd1N1q2Auh1kraxIgyw0wcoU2y7IGUMFa2mAW6bqTE9mLGpJWNQsDUYtweYtUojG26obidQbapDKJACsgmPuQdsRZihzW5YqAQTUFzbry5DcxT8CmACNZJ7jUqlYWU+JUlQLaEISow1BWiqk82GB1BYqZH3QnsJucRpaPOgFWBc10X0Tov4yQfi/DA3nBUQVapFXm01P2lxBLSE5fVboSVZYYgaTIux04Am+nyx0u1oDBYAjlqIguWWRJAgie+E1hhfBFn1DUnQIZ/ZAQjHoSQ0tv1IAeka6kxGsW6gl30MtnSBaA02bSG0WqAuh2tjfbHNHh46aTIFVQlOooa5Uta0WDSQTtPwyxg4kr1ReGNJmlmqKAY5iPcQzgbWwT3JXtrbi3zfnPnmCfofalMOKdNlUq9SpVqhzep1NJBVbtcZhhsUEYg4Twlb8uzXgCXFzwAiAsOkC5vuyzQPHbH3n06Zamr0y3IVVC/u3Ds5dTsAZeR3gH8wxbGUYUW5Spcaa0KbBiwY1D1kuRrAAgjSS30Flr6fj9DEmayT1qgqLJqVyxNMnpCkBkYN2Q0QAfzT3kYupxFsrk2IF1SrVNJWpm4AKSpYtAEXMRPlwMT1oUsUVSAgSjTdb2BJgLbMAK5tltBBiRiKjQCrU0vIUZYIRIq026SygDc1rm+kGNMTw21znzzuO8CTN9IRADOhhd27i0eSY/w43dPiQydKlSqs1SraLzMkSeoknWJkDuY+eM+nBko1Fq1RXc0F51RmZepoNgSmhOrMNpjoHtipnWqc1+cVNRiHABhSrKLIk9h0fTtM4IN6Kcly8eedGN1PB6Flc0tRQyGQcTYyPonKM01i5s+FBOjH7zEfQAf7Y12PU0ZucFJqjmkqdIhzlZkRmVS5Am0bmNwvvGw84xnqrgIrRmMuF6/3kwo1AMvdtp/4843OFbZQ0at4INFliop+6ZJDD8upBHvOwxGvp+4qfH2HCW3KMZwnhxpiogt5xBuQOCtVWNNEFy7QS0NAIM+cT0KgY3g/aU+hy9QzVpB+oFWkX6MN/iDDY4eZ3hzqy2klVa+k0gKsSbGNpNkaTMR7gSsOYFMuZanUCIZAkBmuFUnQhl0BjvYI1jHBKDg66G17iLKUwC7KzGhUQ1oUKwVSzQYYHTSIGsFR93EnOCmoXVmhQQ3UpLgsFYzDowWF7/ENdRPeZyrUnYBviAK2gWEBmdYXXcljExco7MMT8Xroy06+iioLKiggkEjceYj/CmHVJ/QXLFuYyT0HzCmpUbmLdeDAYWzIt2nq27oD97F7imXp3XIigVKV6wB3WSIHfoX+Y4W0eKLmaRSbatBY7wyMROnhWCz+U+5xm8xnKjE076hsDBAfuwL400MFCPOuM5zSWOHwWo2bPiWaFtGrOlSjq2/7rqY6b6a/TFDP8Wpm4FgLqSLJ0FwKg/9u+EHDeIf/TqodOU/MHsrzTqRrsCQY98VOIjmK3spP6M4J/pjOeteV1KjA3mcrBWrvOhZH10ibWE/0xDU4jTMkMsU6AWdohGUmT4L4T8XzBbLrBJvXL3EjWLVuMedMUweY/LYaFisH3MNt+n0GKnqZrzqSo4s0VbL3gJ+Iqg77qqn5wa7n6YaZquXpVQCVQSFtgG5nhIPaIu0/F7YzfG+IMDSZGt/tWMwQpFSof8AvQfSMVOCcRrOqUmPSWDuTuAZmTP3aSsfoMJau10uo9tqzRZCpDGn1u8c2mNID1L3W8aAsFAeSdJAgaYp5cqpVAv7lNKbOVa5yRUVbVLP1pIiB1HtoJcv6gpq9YzFYC0CDoXgtB2LABVt3+zA74viryAqrbeOtydQCUgSe4VJJO5gd3xakml55+iWminQY0ybhDUTz6gEkVGMq6qTJPLRlAHkj6SUMgS1oWK1WQSaMinTB0AZ+wBgDUXHbHfCaTVmerUdhSV7kLRTlrLDJWNO5AgT51iXNcUXLjl0dalWGaq0tE6CEJLsx2WkN/lJO0Unl8EvsW8rklesECxRyxFiDa4DQnzEmPdSdyMaDFPhOTFKmAA4J6mvILkncuRpJ9tPGLmPQ040smMnYYCMGDGhIno0uXrQNM0iT0gjQjsusR7SCNNwIwi45naLNIZRVUw6eLu5G6yAJkD7rCSuurrZGlqzIg3JYgDtqSfkN/bHnfqjjWWrVUWmsJrFen2bTZdJXsdRM44PUfCNY/g2hlnea9RgULU1akxtYbquhIt9iNu1oAmML/2hMySywrBZgSYBgmw7lQQCD2A1jFSrlDTW6paFY9LoSRrtHiYJAMEEMp7YhRWy7CqLYAnbpMw38j6SO1w8gY81yk38jpSXQlyzvRrCooUkaR2nup/KwJEeHX2xJUZFzAcEWVbalKd+kjQx3gwfm2LmY4XUe9qNNioUMuoDMpBgMhN16NK+ZHvhfxPLJSGXcpcgYVkvSbjaDmFKnaCzEDzcOwOGotciuz5mcsKdWoACQ9Mgx2B6CW9rgPqcdZXqcEKxNRWtS0y4qLItHjq3238TjUjJIwq0UQ21UkAMbbrYAa4B0VYvtP0nbFX01nbsrlr3K2MaexLEQR9gwEgmQpXcTIIEYtaSTpk78CCveqU0IIdCgqAHZaDVC2ve0RMbYv55OWbuosp3AkXHXU7CTOJuG0CudqCAtrVIRCLlP2T9G4LBSZUyDLDEvqKoy0csgAJLmoqrorWgkWICZBYgXHzpidvxtjvNCys/Mq1BrF3K+VPL2of5mX9Fbzi1Wzi5dGY7tpB+kj6KsH/mnDJeGJfJkinQl3W0CoARynLtopIkGQSbPbGZzXB2rUmqahaBUWFixZXJFQgnUlXAT5KdNQMTKDWUNSRFlaZMMQTJL+7M5k/5xPz7DDhqlRaDXMCT9o7mQiBv3SL3JgByBLfB4xyvDGNyOr0VtuZnUqEpL8bGdZiREalu0HCpM8K1VXtiiDcituTspf2C6xsCWxKjtWR3ZvOAcCNWlTJqMKUC0AlKhGu8TZPhSDrqxw/4Z6fo0DKol34o199TJ18kknztjJek69Rs5CXFQpNUnbwB85/8/Tf49f0qjKG6jl1LToMGDBjsMgwYMGADmpTDAhgCCIIOoIO848w496U/ZHJGtJzp89dydn9+/wCseo4r5/IpWptTqC5WEEf6e/ecc+voLVj9ehcJ7WeRBWQWKLw7BeWTAe9gts9jMEHdSB2xZ4BkkqJUy3Mr8xDKXrSErcWW5XKk2kFSASNTBgiHlb0xToOKdRqoLH7KqairTJBldLdKikAgd4EHSBWzmSDC4mmMzTSaZkEVSKrFiB73jSNLiNpx5qg4cm7lu4PtfNG8V7NzdXQqG5bs1gCg/jVQYkaqhnq1+8R4WKi1KYOjjn0zYywU15aB5WGdw2h2J9sQlebzHZClQDl5mmqMqmLlSoLS0lCSQYB3Hg4KWa5SigXYEVC1F7iASjFgFQyhDWlgNJ1WdMDqqYfwTcCzavQpGoz/AGPS14PwMSCt4GolbLG7rofMfDQUrZlAUR1zHNRCRY34omBfTB1g6gEaxpHmqahUZDFylH1ME7uGjdGuFWDuHbFl6isKTKoEAwPG7p9QWZJ/KcKx0VxSUZh2BLI9R2RmnrNqqCWAlDcpKtETA2IxFnMxz81lxdCqoZmA2b4rn7kAqoI0A1A2JFqhmwGpSTF5WfZC5/yA/XFDhVWahJYghlhgdRYhZvno5020xnu4Q6GXG8wTRKqqtUrubaZ1j/8ATlKPukgnmGD1aDbFpVSiilWblUJqh5tuFZQ9pc9y/VABPw7HFXK/Y1xULFuTZTYEAyWkEL5YamdSeUPIjnMZR6z08uo1R7nqOAS1SS4kAkKiGTYDugB99E+vnl/YkmytA1nK1NA7xmjJbqNJ2p0wTutMQSe7mPOFWU9P11SnUKKXICol63AzElfxR1ROmpMWjGjo5dFRWKtywlMgBC91RVKz2BYlo2MkAyMX8sW5kKKZzDiS1osoIT3tPU5jYHUjcBRjSOmpPPnn+icmuBj6f4KuWpW6Fzq58n29h2+uGmIstlwgiSx7sfiY+TAH+njEuPVhFRSSOdu2GDBgxQgwYMGAAxBmUcxYyr5JEn2gSMT4MJ5AV16jgFK6I9M/fXbf7ynb5g9vOEvE8o6iGbM16TE2ECmXpSBEXC5xJ0aZEd98a4jC3jOfFJQLbi0gC27aNAJG8gbgecYakFtbbLTzgyK1BVZ7iGrjdSoFwCAHQGQ5CyVBhhtqOlVxSmKqhTrMmk25kQWQnuZhh5JB/tDD7ifAazKai0yrDqhnG03QCWhQCNItg64W18ozglqdVQ4BY2GQ0mG00uBkwPLRo62+bqQlw0bxaFWVYr0E3JU1Q+Cp2nypaP7tRTsBibL5m0pOoDFWHg6uv+JWH/UXHGWa5jSYNLGQQjQHUHWbYKspKkjs/a0Y+1csQ7MQSpi4mepkZWU+NYCn3GMlF80XaOXqCKq7mkz2HwbLQfqDiX05k/tXdgbAxM+Qslv8KW/xjFevlCwZzCwJCLDO4UKCRBgiEOxOknbU38lTqNlCKQDllj4lXRmLOYLSNkEfkOEou77A2iPh2bNvMb+zJq+Q1WoSE+YUAmPyt5GLKPYEUF+YQeobi4FWJO2szPhKcfFjhck4RFNKooHV1AwWOkygbQKAB8ye+LPBeGGpmC1QpUpwFK03YEGQGBBRQFBOwYGAo1Ag6R05NpEuSJuGLTevFdAAoC5cBtoWGJXu8fiEwCRImN1l6CqOgCDrp/SPaMK8/XokVKDBUsQMsiBGtppx3Vl2GogeRjn0dnHqZVDUkVNbgRBUsboOg2mPpj0tKoy2mEsqx3gwYMdRmGDBgwAGDBgwAGDBgwAGMzxTNn9vphgRSp0ixPYlnXX5C2P4vfGmxR4llXJWpStvQGFb4WDRIJGo2GsHGWrFuOCovJ9qm+pyyA1NqcmQd7gBrsZBOm4tHnTLcSzFNM2tIUqdUqVuZ7jBcO2gLEaKF/nGNN/xgCgarKyRIKtoQwJWJEgiR8QkRrjzGnxHmValYyBUYvd3CtBJjsOVSDfJxjm9RqKNVyaQjY24j6jakgqUwqKS5hZiFKDa7QyT/THGdzz1aNRGbRl1BGsMQDqfEnCDiS/ZPTMgqShH5qjXuJ9r1H0w9FEOCJABXqO1qyDrHeNf9xPBvlK0zbakZutxaDyyG5ytaaij4aYFnSszIRfh1+8dZAw1bgJQA86s6ADTmFhadVInQz2nfWDIKiOhwtOuqoiSXWdCFpGNfeVJjtMYmymcNN3oNdCVSBaepAyl7kJ0ZGCsxptodxBxMZNcjasjDlGJAVlDlSRI0NMPTYFWHa7+U40HoiijV5e8sElbmYhWRrKgIdm160IP5sZLMKivBcITaQ6raCCSys1MxA1iIHxnUgyHnBuMjLVxVlTSdYqMr9JKgi4dgdtC2/yGNdKbU03wTKKrB6TmqqIt7wAusnt8sL/T1BgtWowKc6qaiod0UqqgN+Y23Edi0dsR181SztJ6Sta5WQGEMD90x3X3EjDikSQJEGNRMwe+vfHqr5Svoc3COsGDBjUkMGDBgAMGDBgAMGDBgAMGDCDjvGyKU0mhGNvNGoloChIncmJ/STiJzUFbGlZnfXHFmzDNl6RhKetZ9lX8RPmxZMeSPAnOPTIonptWoQxB7U7QxB9rOVT+j+MX/wDhof7CB1PNSfym43nwDJbyenamcQZqq2ZrBkQvRnpkgLy1UgM8/jLk+wdj4jxpycm5PlnWlWBXxbiCmtbsWuqGd7nV31jXS+mP4Thw3G0pUTYQ09N8SOhQCfDQSBppJA3Itz1DKGpWp1G6iXCBjsWh8zVf2ClkE9oxfbJ1SkGLrAp17hmfX2LFdPZidxjN4sfJfyWdVaCq0C1WRtZ+MNqfnqf4sS5vJWmi5JgImoOt1BSpb5csox+Z98Zyjw9qoZVJCugCnb4aq7fwSB8h5xs6FN3R7oZqbXe4dVMkDutSixaPII8YUcobwUM+tJlQgLCQFn4SjfaUiJ7Akj2DflMVMq0JVBWiaajmDpKubTa9xXSRBBgDTXW3HNK0IotFqxaN1AJBamYM2mQ6NoQf7xx1ZyLShIBW41BrBW2dxB6Su41QkETOC82FGy4J6jUNbUBgDoeJMTDDzAZYK9iukrBGtRwQCCCDqCO/yx5etRaJkqlgaWUSVUu0ErueU8RGpQhSJhbtrwKZmm4akdWVviUkSIjpM/iBg76nXHpem1m/izn1I9R5gwYMd5iGDBgwAGDBgwAGDBgwAGKz5BSVglVUEWiAuuu0b+41384MGE0nyBRb0tQKutpioeuCQSCZKgjUIRpaNI07nHGb9I0KicshwloS1XK6KWIGmv3jP08YMGI9uHZD3MP/AIflpU2noQovUfvfEf7xgCfAjH2t6QyzT0ESI0Zh49/yj9BgwYPag/8AlD3PuR0PRWVQKAjdIIBvaeryZ7QI+WLlHgNJCSA0lVUm4z9nNv1E74MGBaUFwkG59ym3onKFbeVpZYYZtVljrr+Zh8mI2xKvpPLWFLCQd5Zifvd5meo4MGD2odkG59ySp6aoMGBSVcAESYgCIHgEHXzi9RyiIWKqAWMsQN9z/mSfmSe5x9wYpQiuEJtslwYMGKEGDBgwAf/Z"/>
          <p:cNvSpPr>
            <a:spLocks noChangeAspect="1" noChangeArrowheads="1"/>
          </p:cNvSpPr>
          <p:nvPr/>
        </p:nvSpPr>
        <p:spPr bwMode="auto">
          <a:xfrm>
            <a:off x="63500" y="-630238"/>
            <a:ext cx="1524000" cy="1295401"/>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19474" name="Picture 18" descr="http://t1.gstatic.com/images?q=tbn:ANd9GcTe9uey2g03hGktsm1viLMpdeh29pUwVuSknDAvEioZ-9-2rusy"/>
          <p:cNvPicPr>
            <a:picLocks noChangeAspect="1" noChangeArrowheads="1"/>
          </p:cNvPicPr>
          <p:nvPr/>
        </p:nvPicPr>
        <p:blipFill>
          <a:blip r:embed="rId2" cstate="print"/>
          <a:srcRect/>
          <a:stretch>
            <a:fillRect/>
          </a:stretch>
        </p:blipFill>
        <p:spPr bwMode="auto">
          <a:xfrm>
            <a:off x="6012160" y="404664"/>
            <a:ext cx="3131840" cy="3024336"/>
          </a:xfrm>
          <a:prstGeom prst="rect">
            <a:avLst/>
          </a:prstGeom>
          <a:noFill/>
        </p:spPr>
      </p:pic>
      <p:sp>
        <p:nvSpPr>
          <p:cNvPr id="14" name="13 Rectángulo"/>
          <p:cNvSpPr/>
          <p:nvPr/>
        </p:nvSpPr>
        <p:spPr>
          <a:xfrm>
            <a:off x="6156176" y="3717032"/>
            <a:ext cx="2987824" cy="1200329"/>
          </a:xfrm>
          <a:prstGeom prst="rect">
            <a:avLst/>
          </a:prstGeom>
          <a:solidFill>
            <a:srgbClr val="002060"/>
          </a:solidFill>
        </p:spPr>
        <p:txBody>
          <a:bodyPr wrap="square">
            <a:spAutoFit/>
          </a:bodyPr>
          <a:lstStyle/>
          <a:p>
            <a:pPr algn="ctr"/>
            <a:r>
              <a:rPr lang="es-CO" sz="2400" dirty="0" smtClean="0">
                <a:solidFill>
                  <a:srgbClr val="FFFF00"/>
                </a:solidFill>
              </a:rPr>
              <a:t>El viento de la prueba separa a los dos, el trigo de la paja. </a:t>
            </a:r>
            <a:endParaRPr lang="es-CO" sz="2400"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
                                        <p:tgtEl>
                                          <p:spTgt spid="14"/>
                                        </p:tgtEl>
                                      </p:cBhvr>
                                    </p:animEffect>
                                    <p:anim calcmode="lin" valueType="num">
                                      <p:cBhvr>
                                        <p:cTn id="18" dur="400" fill="hold"/>
                                        <p:tgtEl>
                                          <p:spTgt spid="14"/>
                                        </p:tgtEl>
                                        <p:attrNameLst>
                                          <p:attrName>ppt_x</p:attrName>
                                        </p:attrNameLst>
                                      </p:cBhvr>
                                      <p:tavLst>
                                        <p:tav tm="0">
                                          <p:val>
                                            <p:strVal val="#ppt_x"/>
                                          </p:val>
                                        </p:tav>
                                        <p:tav tm="100000">
                                          <p:val>
                                            <p:strVal val="#ppt_x"/>
                                          </p:val>
                                        </p:tav>
                                      </p:tavLst>
                                    </p:anim>
                                    <p:anim calcmode="lin" valueType="num">
                                      <p:cBhvr>
                                        <p:cTn id="19" dur="400" fill="hold"/>
                                        <p:tgtEl>
                                          <p:spTgt spid="14"/>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1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1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
                                        <p:tgtEl>
                                          <p:spTgt spid="4"/>
                                        </p:tgtEl>
                                      </p:cBhvr>
                                    </p:animEffect>
                                    <p:anim calcmode="lin" valueType="num">
                                      <p:cBhvr>
                                        <p:cTn id="27" dur="400" fill="hold"/>
                                        <p:tgtEl>
                                          <p:spTgt spid="4"/>
                                        </p:tgtEl>
                                        <p:attrNameLst>
                                          <p:attrName>ppt_x</p:attrName>
                                        </p:attrNameLst>
                                      </p:cBhvr>
                                      <p:tavLst>
                                        <p:tav tm="0">
                                          <p:val>
                                            <p:strVal val="#ppt_x"/>
                                          </p:val>
                                        </p:tav>
                                        <p:tav tm="100000">
                                          <p:val>
                                            <p:strVal val="#ppt_x"/>
                                          </p:val>
                                        </p:tav>
                                      </p:tavLst>
                                    </p:anim>
                                    <p:anim calcmode="lin" valueType="num">
                                      <p:cBhvr>
                                        <p:cTn id="28" dur="400" fill="hold"/>
                                        <p:tgtEl>
                                          <p:spTgt spid="4"/>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1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548680"/>
            <a:ext cx="4896544" cy="5577483"/>
          </a:xfrm>
          <a:blipFill>
            <a:blip r:embed="rId2" cstate="print"/>
            <a:tile tx="0" ty="0" sx="100000" sy="100000" flip="none" algn="tl"/>
          </a:blipFill>
        </p:spPr>
        <p:txBody>
          <a:bodyPr>
            <a:normAutofit lnSpcReduction="10000"/>
          </a:bodyPr>
          <a:lstStyle/>
          <a:p>
            <a:pPr algn="ctr">
              <a:buNone/>
            </a:pPr>
            <a:r>
              <a:rPr lang="es-CO" dirty="0" smtClean="0"/>
              <a:t>   Conforme vaya acercándose la tempestad, muchos que profesaron creer en el mensaje del tercer ángel, </a:t>
            </a:r>
          </a:p>
          <a:p>
            <a:pPr algn="ctr">
              <a:buNone/>
            </a:pPr>
            <a:endParaRPr lang="es-CO" dirty="0" smtClean="0"/>
          </a:p>
          <a:p>
            <a:pPr algn="ctr">
              <a:buNone/>
            </a:pPr>
            <a:r>
              <a:rPr lang="es-CO" dirty="0" smtClean="0"/>
              <a:t>pero que no fueron santificados por la obediencia a la verdad, abandonarán su fe, e irán a engrosar las filas de la oposición.</a:t>
            </a:r>
            <a:r>
              <a:rPr lang="es-CO" dirty="0" smtClean="0">
                <a:solidFill>
                  <a:srgbClr val="FF0000"/>
                </a:solidFill>
              </a:rPr>
              <a:t>-CS 666 (1911). </a:t>
            </a:r>
          </a:p>
          <a:p>
            <a:endParaRPr lang="es-CO" dirty="0"/>
          </a:p>
        </p:txBody>
      </p:sp>
      <p:pic>
        <p:nvPicPr>
          <p:cNvPr id="1026" name="Picture 2" descr="http://t2.gstatic.com/images?q=tbn:ANd9GcQ9GBons88boEntxouLYobWN7h9IKdIaBE1uDT7-qdHXnZI8B11tA"/>
          <p:cNvPicPr>
            <a:picLocks noChangeAspect="1" noChangeArrowheads="1"/>
          </p:cNvPicPr>
          <p:nvPr/>
        </p:nvPicPr>
        <p:blipFill>
          <a:blip r:embed="rId3" cstate="print"/>
          <a:srcRect/>
          <a:stretch>
            <a:fillRect/>
          </a:stretch>
        </p:blipFill>
        <p:spPr bwMode="auto">
          <a:xfrm>
            <a:off x="5364088" y="476672"/>
            <a:ext cx="3384376" cy="2639939"/>
          </a:xfrm>
          <a:prstGeom prst="rect">
            <a:avLst/>
          </a:prstGeom>
          <a:noFill/>
        </p:spPr>
      </p:pic>
      <p:pic>
        <p:nvPicPr>
          <p:cNvPr id="7" name="Picture 8" descr="http://t1.gstatic.com/images?q=tbn:ANd9GcT8fE63RJabQtySeimIVUJgnG3QeHcB1VtEaiJ8Yez2COOMnbAp"/>
          <p:cNvPicPr>
            <a:picLocks noChangeAspect="1" noChangeArrowheads="1"/>
          </p:cNvPicPr>
          <p:nvPr/>
        </p:nvPicPr>
        <p:blipFill>
          <a:blip r:embed="rId4" cstate="print"/>
          <a:srcRect/>
          <a:stretch>
            <a:fillRect/>
          </a:stretch>
        </p:blipFill>
        <p:spPr bwMode="auto">
          <a:xfrm>
            <a:off x="5220072" y="3284984"/>
            <a:ext cx="3672408" cy="31683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heel(4)">
                                      <p:cBhvr>
                                        <p:cTn id="2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latin typeface="Agency FB" pitchFamily="34" charset="0"/>
              </a:rPr>
              <a:t>¿Quiénes serán dados a conocer en ese tiempo?</a:t>
            </a:r>
            <a:endParaRPr lang="es-CO" dirty="0">
              <a:latin typeface="Agency FB" pitchFamily="34" charset="0"/>
            </a:endParaRPr>
          </a:p>
        </p:txBody>
      </p:sp>
      <p:sp>
        <p:nvSpPr>
          <p:cNvPr id="3" name="2 Marcador de contenido"/>
          <p:cNvSpPr>
            <a:spLocks noGrp="1"/>
          </p:cNvSpPr>
          <p:nvPr>
            <p:ph idx="1"/>
          </p:nvPr>
        </p:nvSpPr>
        <p:spPr>
          <a:xfrm>
            <a:off x="323528" y="1600200"/>
            <a:ext cx="8363272" cy="820688"/>
          </a:xfrm>
        </p:spPr>
        <p:txBody>
          <a:bodyPr>
            <a:normAutofit lnSpcReduction="10000"/>
          </a:bodyPr>
          <a:lstStyle/>
          <a:p>
            <a:pPr>
              <a:buNone/>
            </a:pPr>
            <a:r>
              <a:rPr lang="es-CO" sz="2400" b="1" dirty="0" smtClean="0">
                <a:solidFill>
                  <a:srgbClr val="FF0000"/>
                </a:solidFill>
              </a:rPr>
              <a:t>     Como sucedió con Josúe y Caleb, “los fieles de Dios serán dados a conocer” </a:t>
            </a:r>
            <a:endParaRPr lang="es-CO" dirty="0" smtClean="0"/>
          </a:p>
          <a:p>
            <a:endParaRPr lang="es-CO" dirty="0"/>
          </a:p>
        </p:txBody>
      </p:sp>
      <p:sp>
        <p:nvSpPr>
          <p:cNvPr id="4" name="3 Rectángulo"/>
          <p:cNvSpPr/>
          <p:nvPr/>
        </p:nvSpPr>
        <p:spPr>
          <a:xfrm>
            <a:off x="323528" y="2564904"/>
            <a:ext cx="4536504" cy="2308324"/>
          </a:xfrm>
          <a:prstGeom prst="rect">
            <a:avLst/>
          </a:prstGeom>
        </p:spPr>
        <p:txBody>
          <a:bodyPr wrap="square">
            <a:spAutoFit/>
          </a:bodyPr>
          <a:lstStyle/>
          <a:p>
            <a:pPr algn="ctr"/>
            <a:r>
              <a:rPr lang="es-CO" sz="2400" dirty="0" smtClean="0"/>
              <a:t>“El Señor tiene siervos fieles que en el tiempo de prueba del zarandeo serán dados a conocer. Hay siervos preciosos, ahora en oculto, que no han doblado su rodilla ante Baal”. </a:t>
            </a:r>
          </a:p>
        </p:txBody>
      </p:sp>
      <p:sp>
        <p:nvSpPr>
          <p:cNvPr id="5" name="4 Rectángulo"/>
          <p:cNvSpPr/>
          <p:nvPr/>
        </p:nvSpPr>
        <p:spPr>
          <a:xfrm>
            <a:off x="323528" y="4797152"/>
            <a:ext cx="8568952" cy="1569660"/>
          </a:xfrm>
          <a:prstGeom prst="rect">
            <a:avLst/>
          </a:prstGeom>
          <a:solidFill>
            <a:schemeClr val="accent2">
              <a:lumMod val="40000"/>
              <a:lumOff val="60000"/>
            </a:schemeClr>
          </a:solidFill>
        </p:spPr>
        <p:txBody>
          <a:bodyPr wrap="square">
            <a:spAutoFit/>
          </a:bodyPr>
          <a:lstStyle/>
          <a:p>
            <a:pPr algn="ctr"/>
            <a:r>
              <a:rPr lang="es-CO" sz="2400" dirty="0" smtClean="0"/>
              <a:t>Josúe y Caleb, eran miembros del pueblo de Israel, quizá humildes, que nunca se les había tenido en cuanta,  y pusieron su vida en riesgo,  de la misma forma los hay dentro de la iglesia hoy, y que, en el tiempo del zarandeo, se rebelará su carácter fiel. </a:t>
            </a:r>
          </a:p>
        </p:txBody>
      </p:sp>
      <p:pic>
        <p:nvPicPr>
          <p:cNvPr id="6146" name="Picture 2" descr="http://t3.gstatic.com/images?q=tbn:ANd9GcQUMAtEscjM6E1n5KxCC7vEja9g6AP1i7YF89WvqPBhoICEfLoVGg"/>
          <p:cNvPicPr>
            <a:picLocks noChangeAspect="1" noChangeArrowheads="1"/>
          </p:cNvPicPr>
          <p:nvPr/>
        </p:nvPicPr>
        <p:blipFill>
          <a:blip r:embed="rId2" cstate="print"/>
          <a:srcRect/>
          <a:stretch>
            <a:fillRect/>
          </a:stretch>
        </p:blipFill>
        <p:spPr bwMode="auto">
          <a:xfrm>
            <a:off x="6012160" y="2276872"/>
            <a:ext cx="1962150" cy="232410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6146"/>
                                        </p:tgtEl>
                                        <p:attrNameLst>
                                          <p:attrName>style.visibility</p:attrName>
                                        </p:attrNameLst>
                                      </p:cBhvr>
                                      <p:to>
                                        <p:strVal val="visible"/>
                                      </p:to>
                                    </p:set>
                                    <p:anim calcmode="lin" valueType="num">
                                      <p:cBhvr>
                                        <p:cTn id="17" dur="1000" fill="hold"/>
                                        <p:tgtEl>
                                          <p:spTgt spid="6146"/>
                                        </p:tgtEl>
                                        <p:attrNameLst>
                                          <p:attrName>ppt_w</p:attrName>
                                        </p:attrNameLst>
                                      </p:cBhvr>
                                      <p:tavLst>
                                        <p:tav tm="0">
                                          <p:val>
                                            <p:strVal val="#ppt_w*0.70"/>
                                          </p:val>
                                        </p:tav>
                                        <p:tav tm="100000">
                                          <p:val>
                                            <p:strVal val="#ppt_w"/>
                                          </p:val>
                                        </p:tav>
                                      </p:tavLst>
                                    </p:anim>
                                    <p:anim calcmode="lin" valueType="num">
                                      <p:cBhvr>
                                        <p:cTn id="18" dur="1000" fill="hold"/>
                                        <p:tgtEl>
                                          <p:spTgt spid="6146"/>
                                        </p:tgtEl>
                                        <p:attrNameLst>
                                          <p:attrName>ppt_h</p:attrName>
                                        </p:attrNameLst>
                                      </p:cBhvr>
                                      <p:tavLst>
                                        <p:tav tm="0">
                                          <p:val>
                                            <p:strVal val="#ppt_h"/>
                                          </p:val>
                                        </p:tav>
                                        <p:tav tm="100000">
                                          <p:val>
                                            <p:strVal val="#ppt_h"/>
                                          </p:val>
                                        </p:tav>
                                      </p:tavLst>
                                    </p:anim>
                                    <p:animEffect transition="in" filter="fade">
                                      <p:cBhvr>
                                        <p:cTn id="19" dur="1000"/>
                                        <p:tgtEl>
                                          <p:spTgt spid="6146"/>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linds(horizontal)">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4"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heel(4)">
                                      <p:cBhvr>
                                        <p:cTn id="2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088231"/>
          </a:xfrm>
        </p:spPr>
        <p:txBody>
          <a:bodyPr>
            <a:normAutofit fontScale="92500" lnSpcReduction="20000"/>
          </a:bodyPr>
          <a:lstStyle/>
          <a:p>
            <a:pPr algn="ctr">
              <a:buNone/>
            </a:pPr>
            <a:r>
              <a:rPr lang="es-CO" dirty="0" smtClean="0"/>
              <a:t>    Estos “No han tenido la luz que ha estado brillando sobre vosotros con un resplandor intenso. </a:t>
            </a:r>
            <a:r>
              <a:rPr lang="es-CO" dirty="0" smtClean="0">
                <a:solidFill>
                  <a:srgbClr val="0070C0"/>
                </a:solidFill>
              </a:rPr>
              <a:t>Pero puede ser que el brillo puro de un carácter cristiano genuino se revele bajo una </a:t>
            </a:r>
            <a:r>
              <a:rPr lang="es-CO" u="sng" dirty="0" smtClean="0">
                <a:solidFill>
                  <a:srgbClr val="0070C0"/>
                </a:solidFill>
              </a:rPr>
              <a:t>apariencia tosca y no atractiva”</a:t>
            </a:r>
            <a:r>
              <a:rPr lang="es-CO" dirty="0" smtClean="0"/>
              <a:t>. </a:t>
            </a:r>
          </a:p>
        </p:txBody>
      </p:sp>
      <p:sp>
        <p:nvSpPr>
          <p:cNvPr id="4" name="3 Rectángulo"/>
          <p:cNvSpPr/>
          <p:nvPr/>
        </p:nvSpPr>
        <p:spPr>
          <a:xfrm>
            <a:off x="251520" y="2636912"/>
            <a:ext cx="4680520" cy="3970318"/>
          </a:xfrm>
          <a:prstGeom prst="rect">
            <a:avLst/>
          </a:prstGeom>
          <a:blipFill>
            <a:blip r:embed="rId2" cstate="print"/>
            <a:tile tx="0" ty="0" sx="100000" sy="100000" flip="none" algn="tl"/>
          </a:blipFill>
        </p:spPr>
        <p:txBody>
          <a:bodyPr wrap="square">
            <a:spAutoFit/>
          </a:bodyPr>
          <a:lstStyle/>
          <a:p>
            <a:r>
              <a:rPr lang="es-CO" sz="2800" dirty="0" smtClean="0"/>
              <a:t>“Durante el día miramos al cielo, pero no vemos las estrellas. Están allí, fijas en el firmamento, pero el ojo no puede distinguirlas. </a:t>
            </a:r>
          </a:p>
          <a:p>
            <a:endParaRPr lang="es-CO" sz="2800" dirty="0" smtClean="0"/>
          </a:p>
          <a:p>
            <a:r>
              <a:rPr lang="es-CO" sz="2800" dirty="0" smtClean="0"/>
              <a:t>Durante la noche contemplamos su genuino resplandor”</a:t>
            </a:r>
            <a:r>
              <a:rPr lang="es-CO" sz="2800" dirty="0" smtClean="0">
                <a:solidFill>
                  <a:srgbClr val="FF0000"/>
                </a:solidFill>
              </a:rPr>
              <a:t>.-5T 80-81 (1882). </a:t>
            </a:r>
            <a:endParaRPr lang="es-CO" sz="2800" dirty="0">
              <a:solidFill>
                <a:srgbClr val="FF0000"/>
              </a:solidFill>
            </a:endParaRPr>
          </a:p>
        </p:txBody>
      </p:sp>
      <p:pic>
        <p:nvPicPr>
          <p:cNvPr id="1028" name="Picture 4" descr="http://t2.gstatic.com/images?q=tbn:ANd9GcTUma6LG_WRECnCpVkKW3PMUvM7IzdeKP1FnAK6QXnkfgTNE3lxXg"/>
          <p:cNvPicPr>
            <a:picLocks noChangeAspect="1" noChangeArrowheads="1"/>
          </p:cNvPicPr>
          <p:nvPr/>
        </p:nvPicPr>
        <p:blipFill>
          <a:blip r:embed="rId3" cstate="print"/>
          <a:srcRect/>
          <a:stretch>
            <a:fillRect/>
          </a:stretch>
        </p:blipFill>
        <p:spPr bwMode="auto">
          <a:xfrm>
            <a:off x="5004048" y="2636912"/>
            <a:ext cx="1800200" cy="1656184"/>
          </a:xfrm>
          <a:prstGeom prst="rect">
            <a:avLst/>
          </a:prstGeom>
          <a:noFill/>
        </p:spPr>
      </p:pic>
      <p:pic>
        <p:nvPicPr>
          <p:cNvPr id="1030" name="Picture 6" descr="http://t1.gstatic.com/images?q=tbn:ANd9GcQ1pplwtsqb_W47zzFOcFhmDNUM_7iOa0oq1meNIMThmC4cbLJN"/>
          <p:cNvPicPr>
            <a:picLocks noChangeAspect="1" noChangeArrowheads="1"/>
          </p:cNvPicPr>
          <p:nvPr/>
        </p:nvPicPr>
        <p:blipFill>
          <a:blip r:embed="rId4" cstate="print"/>
          <a:srcRect/>
          <a:stretch>
            <a:fillRect/>
          </a:stretch>
        </p:blipFill>
        <p:spPr bwMode="auto">
          <a:xfrm>
            <a:off x="5004048" y="4509120"/>
            <a:ext cx="1800200" cy="1876425"/>
          </a:xfrm>
          <a:prstGeom prst="rect">
            <a:avLst/>
          </a:prstGeom>
          <a:noFill/>
        </p:spPr>
      </p:pic>
      <p:pic>
        <p:nvPicPr>
          <p:cNvPr id="1036" name="Picture 12" descr="http://t0.gstatic.com/images?q=tbn:ANd9GcSzDj8vOy09ZmRh5Wh5LCDpvHTZf5JW7RY4iEnLo9z45nq5H_0n"/>
          <p:cNvPicPr>
            <a:picLocks noChangeAspect="1" noChangeArrowheads="1"/>
          </p:cNvPicPr>
          <p:nvPr/>
        </p:nvPicPr>
        <p:blipFill>
          <a:blip r:embed="rId5" cstate="print"/>
          <a:srcRect/>
          <a:stretch>
            <a:fillRect/>
          </a:stretch>
        </p:blipFill>
        <p:spPr bwMode="auto">
          <a:xfrm>
            <a:off x="6948265" y="3068960"/>
            <a:ext cx="1944216" cy="26642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1036"/>
                                        </p:tgtEl>
                                        <p:attrNameLst>
                                          <p:attrName>style.visibility</p:attrName>
                                        </p:attrNameLst>
                                      </p:cBhvr>
                                      <p:to>
                                        <p:strVal val="visible"/>
                                      </p:to>
                                    </p:set>
                                    <p:animEffect transition="in" filter="wheel(4)">
                                      <p:cBhvr>
                                        <p:cTn id="12" dur="2000"/>
                                        <p:tgtEl>
                                          <p:spTgt spid="103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wheel(4)">
                                      <p:cBhvr>
                                        <p:cTn id="17" dur="2000"/>
                                        <p:tgtEl>
                                          <p:spTgt spid="1028"/>
                                        </p:tgtEl>
                                      </p:cBhvr>
                                    </p:animEffect>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bg/>
                                          </p:spTgt>
                                        </p:tgtEl>
                                        <p:attrNameLst>
                                          <p:attrName>style.visibility</p:attrName>
                                        </p:attrNameLst>
                                      </p:cBhvr>
                                      <p:to>
                                        <p:strVal val="visible"/>
                                      </p:to>
                                    </p:set>
                                    <p:anim to="" calcmode="lin" valueType="num">
                                      <p:cBhvr>
                                        <p:cTn id="22" dur="1" fill="hold"/>
                                        <p:tgtEl>
                                          <p:spTgt spid="4">
                                            <p:bg/>
                                          </p:spTgt>
                                        </p:tgtEl>
                                        <p:attrNameLst>
                                          <p:attrName/>
                                        </p:attrNameLst>
                                      </p:cBhvr>
                                    </p:anim>
                                  </p:childTnLst>
                                </p:cTn>
                              </p:par>
                              <p:par>
                                <p:cTn id="23" presetID="24" presetClass="entr" presetSubtype="0" fill="hold" grpId="0" nodeType="with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 to="" calcmode="lin" valueType="num">
                                      <p:cBhvr>
                                        <p:cTn id="25" dur="1" fill="hold"/>
                                        <p:tgtEl>
                                          <p:spTgt spid="4">
                                            <p:txEl>
                                              <p:pRg st="0" end="0"/>
                                            </p:txEl>
                                          </p:spTgt>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55" presetClass="entr" presetSubtype="0" fill="hold" nodeType="clickEffect">
                                  <p:stCondLst>
                                    <p:cond delay="0"/>
                                  </p:stCondLst>
                                  <p:childTnLst>
                                    <p:set>
                                      <p:cBhvr>
                                        <p:cTn id="29" dur="1" fill="hold">
                                          <p:stCondLst>
                                            <p:cond delay="0"/>
                                          </p:stCondLst>
                                        </p:cTn>
                                        <p:tgtEl>
                                          <p:spTgt spid="1030"/>
                                        </p:tgtEl>
                                        <p:attrNameLst>
                                          <p:attrName>style.visibility</p:attrName>
                                        </p:attrNameLst>
                                      </p:cBhvr>
                                      <p:to>
                                        <p:strVal val="visible"/>
                                      </p:to>
                                    </p:set>
                                    <p:anim calcmode="lin" valueType="num">
                                      <p:cBhvr>
                                        <p:cTn id="30" dur="1000" fill="hold"/>
                                        <p:tgtEl>
                                          <p:spTgt spid="1030"/>
                                        </p:tgtEl>
                                        <p:attrNameLst>
                                          <p:attrName>ppt_w</p:attrName>
                                        </p:attrNameLst>
                                      </p:cBhvr>
                                      <p:tavLst>
                                        <p:tav tm="0">
                                          <p:val>
                                            <p:strVal val="#ppt_w*0.70"/>
                                          </p:val>
                                        </p:tav>
                                        <p:tav tm="100000">
                                          <p:val>
                                            <p:strVal val="#ppt_w"/>
                                          </p:val>
                                        </p:tav>
                                      </p:tavLst>
                                    </p:anim>
                                    <p:anim calcmode="lin" valueType="num">
                                      <p:cBhvr>
                                        <p:cTn id="31" dur="1000" fill="hold"/>
                                        <p:tgtEl>
                                          <p:spTgt spid="1030"/>
                                        </p:tgtEl>
                                        <p:attrNameLst>
                                          <p:attrName>ppt_h</p:attrName>
                                        </p:attrNameLst>
                                      </p:cBhvr>
                                      <p:tavLst>
                                        <p:tav tm="0">
                                          <p:val>
                                            <p:strVal val="#ppt_h"/>
                                          </p:val>
                                        </p:tav>
                                        <p:tav tm="100000">
                                          <p:val>
                                            <p:strVal val="#ppt_h"/>
                                          </p:val>
                                        </p:tav>
                                      </p:tavLst>
                                    </p:anim>
                                    <p:animEffect transition="in" filter="fade">
                                      <p:cBhvr>
                                        <p:cTn id="32" dur="1000"/>
                                        <p:tgtEl>
                                          <p:spTgt spid="1030"/>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4" fill="hold" nodeType="clickEffect">
                                  <p:stCondLst>
                                    <p:cond delay="0"/>
                                  </p:stCondLst>
                                  <p:childTnLst>
                                    <p:set>
                                      <p:cBhvr>
                                        <p:cTn id="36" dur="1" fill="hold">
                                          <p:stCondLst>
                                            <p:cond delay="0"/>
                                          </p:stCondLst>
                                        </p:cTn>
                                        <p:tgtEl>
                                          <p:spTgt spid="4">
                                            <p:txEl>
                                              <p:pRg st="2" end="2"/>
                                            </p:txEl>
                                          </p:spTgt>
                                        </p:tgtEl>
                                        <p:attrNameLst>
                                          <p:attrName>style.visibility</p:attrName>
                                        </p:attrNameLst>
                                      </p:cBhvr>
                                      <p:to>
                                        <p:strVal val="visible"/>
                                      </p:to>
                                    </p:set>
                                    <p:animEffect transition="in" filter="wheel(4)">
                                      <p:cBhvr>
                                        <p:cTn id="37"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uiExpand="1" build="allAtOnce"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blipFill>
            <a:blip r:embed="rId2" cstate="print"/>
            <a:tile tx="0" ty="0" sx="100000" sy="100000" flip="none" algn="tl"/>
          </a:blipFill>
        </p:spPr>
        <p:txBody>
          <a:bodyPr>
            <a:normAutofit fontScale="92500" lnSpcReduction="20000"/>
          </a:bodyPr>
          <a:lstStyle/>
          <a:p>
            <a:pPr algn="ctr">
              <a:buNone/>
            </a:pPr>
            <a:r>
              <a:rPr lang="es-CO" dirty="0" smtClean="0"/>
              <a:t>   “Siempre que ocurre la persecución, los testigos toman decisiones, </a:t>
            </a:r>
            <a:r>
              <a:rPr lang="es-CO" dirty="0" smtClean="0">
                <a:solidFill>
                  <a:srgbClr val="0070C0"/>
                </a:solidFill>
              </a:rPr>
              <a:t>ya sea por Cristo o en contra de él</a:t>
            </a:r>
            <a:r>
              <a:rPr lang="es-CO" dirty="0" smtClean="0"/>
              <a:t>.  Aquellos que simpatizan con los hombres condenados injustamente, que no muestran encono contra ellos, revelan su afecto por Cristo”.</a:t>
            </a:r>
            <a:r>
              <a:rPr lang="es-CO" dirty="0" smtClean="0">
                <a:solidFill>
                  <a:srgbClr val="FF0000"/>
                </a:solidFill>
              </a:rPr>
              <a:t>-ST Febrero 20, 1901.</a:t>
            </a:r>
          </a:p>
          <a:p>
            <a:endParaRPr lang="es-CO" dirty="0" smtClean="0"/>
          </a:p>
          <a:p>
            <a:pPr algn="ctr">
              <a:buNone/>
            </a:pPr>
            <a:r>
              <a:rPr lang="es-CO" dirty="0" smtClean="0"/>
              <a:t>     Note que lo mismo sucedió en el tiempo de Josúe y Caleb: El resto del pueblo decían: “</a:t>
            </a:r>
            <a:r>
              <a:rPr lang="es-CO" b="1" dirty="0" smtClean="0"/>
              <a:t>nombremos un capitán, y volvamos a Egipto</a:t>
            </a:r>
            <a:r>
              <a:rPr lang="es-CO" dirty="0" smtClean="0"/>
              <a:t>”, </a:t>
            </a:r>
            <a:r>
              <a:rPr lang="es-CO" dirty="0" smtClean="0">
                <a:solidFill>
                  <a:srgbClr val="0070C0"/>
                </a:solidFill>
              </a:rPr>
              <a:t>mientras que Josúe y Caleb propusieran seguir adelante obedeciendo la orden de Dios a pesar de las dificultades.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strVal val="#ppt_w*0.70"/>
                                          </p:val>
                                        </p:tav>
                                        <p:tav tm="100000">
                                          <p:val>
                                            <p:strVal val="#ppt_w"/>
                                          </p:val>
                                        </p:tav>
                                      </p:tavLst>
                                    </p:anim>
                                    <p:anim calcmode="lin" valueType="num">
                                      <p:cBhvr>
                                        <p:cTn id="8" dur="1000" fill="hold"/>
                                        <p:tgtEl>
                                          <p:spTgt spid="3">
                                            <p:bg/>
                                          </p:spTgt>
                                        </p:tgtEl>
                                        <p:attrNameLst>
                                          <p:attrName>ppt_h</p:attrName>
                                        </p:attrNameLst>
                                      </p:cBhvr>
                                      <p:tavLst>
                                        <p:tav tm="0">
                                          <p:val>
                                            <p:strVal val="#ppt_h"/>
                                          </p:val>
                                        </p:tav>
                                        <p:tav tm="100000">
                                          <p:val>
                                            <p:strVal val="#ppt_h"/>
                                          </p:val>
                                        </p:tav>
                                      </p:tavLst>
                                    </p:anim>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chemeClr val="bg1"/>
          </a:solidFill>
        </p:spPr>
        <p:txBody>
          <a:bodyPr>
            <a:normAutofit/>
          </a:bodyPr>
          <a:lstStyle/>
          <a:p>
            <a:pPr algn="ctr">
              <a:buNone/>
            </a:pPr>
            <a:r>
              <a:rPr lang="es-CO" dirty="0" smtClean="0"/>
              <a:t>    </a:t>
            </a:r>
          </a:p>
          <a:p>
            <a:pPr algn="ctr">
              <a:buNone/>
            </a:pPr>
            <a:r>
              <a:rPr lang="es-CO" dirty="0" smtClean="0"/>
              <a:t>Dejad que la oposición se levante, que el fanatismo y la intolerancia vuelvan a empuñar el cetro, que el espíritu de persecución se encienda, y entonces los tibios e hipócritas vacilarán y abandonarán la fe; </a:t>
            </a:r>
            <a:r>
              <a:rPr lang="es-CO" dirty="0" smtClean="0">
                <a:solidFill>
                  <a:srgbClr val="0070C0"/>
                </a:solidFill>
              </a:rPr>
              <a:t>pero el verdadero cristiano permanecerá firme como una roca, con más fe y esperanza que en días de prosperidad</a:t>
            </a:r>
            <a:r>
              <a:rPr lang="es-CO" dirty="0" smtClean="0"/>
              <a:t>.</a:t>
            </a:r>
            <a:r>
              <a:rPr lang="es-CO" dirty="0" smtClean="0">
                <a:solidFill>
                  <a:srgbClr val="FF0000"/>
                </a:solidFill>
              </a:rPr>
              <a:t>-CS 660 (1911). 186 </a:t>
            </a:r>
          </a:p>
          <a:p>
            <a:endParaRPr lang="es-CO" dirty="0" smtClean="0"/>
          </a:p>
          <a:p>
            <a:endParaRPr lang="es-CO"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92D050"/>
          </a:solidFill>
        </p:spPr>
        <p:txBody>
          <a:bodyPr>
            <a:normAutofit/>
          </a:bodyPr>
          <a:lstStyle/>
          <a:p>
            <a:r>
              <a:rPr lang="es-CO" sz="4800" b="1" dirty="0" smtClean="0">
                <a:latin typeface="Agency FB" pitchFamily="34" charset="0"/>
              </a:rPr>
              <a:t>¿Qué sucederá con las vacantes?</a:t>
            </a:r>
            <a:endParaRPr lang="es-CO" sz="4800" b="1" dirty="0">
              <a:latin typeface="Agency FB" pitchFamily="34" charset="0"/>
            </a:endParaRPr>
          </a:p>
        </p:txBody>
      </p:sp>
      <p:sp>
        <p:nvSpPr>
          <p:cNvPr id="3" name="2 Marcador de contenido"/>
          <p:cNvSpPr>
            <a:spLocks noGrp="1"/>
          </p:cNvSpPr>
          <p:nvPr>
            <p:ph idx="1"/>
          </p:nvPr>
        </p:nvSpPr>
        <p:spPr>
          <a:xfrm>
            <a:off x="395536" y="1600200"/>
            <a:ext cx="8496944" cy="892696"/>
          </a:xfrm>
        </p:spPr>
        <p:txBody>
          <a:bodyPr>
            <a:normAutofit fontScale="77500" lnSpcReduction="20000"/>
          </a:bodyPr>
          <a:lstStyle/>
          <a:p>
            <a:pPr algn="ctr">
              <a:buNone/>
            </a:pPr>
            <a:r>
              <a:rPr lang="es-CO" sz="3900" dirty="0" smtClean="0">
                <a:solidFill>
                  <a:srgbClr val="FF0000"/>
                </a:solidFill>
              </a:rPr>
              <a:t>Nuevos conversos tomarán el lugar de los que salgan. </a:t>
            </a:r>
          </a:p>
        </p:txBody>
      </p:sp>
      <p:pic>
        <p:nvPicPr>
          <p:cNvPr id="4098" name="Picture 2" descr="http://t1.gstatic.com/images?q=tbn:ANd9GcTuE6pO3peNDoxyvXZXWtHyLfLcZ5JGKUYaR0hkSVFihhC8vrAi"/>
          <p:cNvPicPr>
            <a:picLocks noChangeAspect="1" noChangeArrowheads="1"/>
          </p:cNvPicPr>
          <p:nvPr/>
        </p:nvPicPr>
        <p:blipFill>
          <a:blip r:embed="rId2" cstate="print"/>
          <a:srcRect/>
          <a:stretch>
            <a:fillRect/>
          </a:stretch>
        </p:blipFill>
        <p:spPr bwMode="auto">
          <a:xfrm>
            <a:off x="5292080" y="2420888"/>
            <a:ext cx="3456384" cy="2088232"/>
          </a:xfrm>
          <a:prstGeom prst="rect">
            <a:avLst/>
          </a:prstGeom>
          <a:noFill/>
        </p:spPr>
      </p:pic>
      <p:sp>
        <p:nvSpPr>
          <p:cNvPr id="8" name="7 Rectángulo"/>
          <p:cNvSpPr/>
          <p:nvPr/>
        </p:nvSpPr>
        <p:spPr>
          <a:xfrm>
            <a:off x="323528" y="4653137"/>
            <a:ext cx="8496944" cy="2092881"/>
          </a:xfrm>
          <a:prstGeom prst="rect">
            <a:avLst/>
          </a:prstGeom>
          <a:solidFill>
            <a:schemeClr val="accent2">
              <a:lumMod val="60000"/>
              <a:lumOff val="40000"/>
            </a:schemeClr>
          </a:solidFill>
        </p:spPr>
        <p:txBody>
          <a:bodyPr wrap="square">
            <a:spAutoFit/>
          </a:bodyPr>
          <a:lstStyle/>
          <a:p>
            <a:pPr algn="ctr"/>
            <a:r>
              <a:rPr lang="es-CO" sz="2800" dirty="0" smtClean="0"/>
              <a:t>De la misma forma, los 599.998 israelitas que salieron de Egipto rumbo a Canaán, pero que por su incredulidad no entren el ella, </a:t>
            </a:r>
            <a:r>
              <a:rPr lang="es-CO" sz="2800" b="1" u="sng" dirty="0" smtClean="0"/>
              <a:t>fueron remplazados por los que no fueron contados, más los que nacieron en el desierto.  </a:t>
            </a:r>
          </a:p>
          <a:p>
            <a:endParaRPr lang="es-CO" dirty="0"/>
          </a:p>
        </p:txBody>
      </p:sp>
      <p:sp>
        <p:nvSpPr>
          <p:cNvPr id="6" name="5 Rectángulo"/>
          <p:cNvSpPr/>
          <p:nvPr/>
        </p:nvSpPr>
        <p:spPr>
          <a:xfrm>
            <a:off x="395536" y="2348880"/>
            <a:ext cx="4608512" cy="1754326"/>
          </a:xfrm>
          <a:prstGeom prst="rect">
            <a:avLst/>
          </a:prstGeom>
        </p:spPr>
        <p:txBody>
          <a:bodyPr wrap="square">
            <a:spAutoFit/>
          </a:bodyPr>
          <a:lstStyle/>
          <a:p>
            <a:pPr algn="ctr">
              <a:buNone/>
            </a:pPr>
            <a:r>
              <a:rPr lang="es-CO" sz="3600" dirty="0" smtClean="0"/>
              <a:t>En el zarandeo, algunos fueron dejados al lado del camino.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nodeType="clickEffect">
                                  <p:stCondLst>
                                    <p:cond delay="0"/>
                                  </p:stCondLst>
                                  <p:childTnLst>
                                    <p:set>
                                      <p:cBhvr>
                                        <p:cTn id="18" dur="1" fill="hold">
                                          <p:stCondLst>
                                            <p:cond delay="0"/>
                                          </p:stCondLst>
                                        </p:cTn>
                                        <p:tgtEl>
                                          <p:spTgt spid="4098"/>
                                        </p:tgtEl>
                                        <p:attrNameLst>
                                          <p:attrName>style.visibility</p:attrName>
                                        </p:attrNameLst>
                                      </p:cBhvr>
                                      <p:to>
                                        <p:strVal val="visible"/>
                                      </p:to>
                                    </p:set>
                                    <p:animEffect transition="in" filter="wheel(4)">
                                      <p:cBhvr>
                                        <p:cTn id="19" dur="2000"/>
                                        <p:tgtEl>
                                          <p:spTgt spid="4098"/>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1000" fill="hold"/>
                                        <p:tgtEl>
                                          <p:spTgt spid="6"/>
                                        </p:tgtEl>
                                        <p:attrNameLst>
                                          <p:attrName>ppt_w</p:attrName>
                                        </p:attrNameLst>
                                      </p:cBhvr>
                                      <p:tavLst>
                                        <p:tav tm="0">
                                          <p:val>
                                            <p:strVal val="#ppt_w*0.70"/>
                                          </p:val>
                                        </p:tav>
                                        <p:tav tm="100000">
                                          <p:val>
                                            <p:strVal val="#ppt_w"/>
                                          </p:val>
                                        </p:tav>
                                      </p:tavLst>
                                    </p:anim>
                                    <p:anim calcmode="lin" valueType="num">
                                      <p:cBhvr>
                                        <p:cTn id="25" dur="1000" fill="hold"/>
                                        <p:tgtEl>
                                          <p:spTgt spid="6"/>
                                        </p:tgtEl>
                                        <p:attrNameLst>
                                          <p:attrName>ppt_h</p:attrName>
                                        </p:attrNameLst>
                                      </p:cBhvr>
                                      <p:tavLst>
                                        <p:tav tm="0">
                                          <p:val>
                                            <p:strVal val="#ppt_h"/>
                                          </p:val>
                                        </p:tav>
                                        <p:tav tm="100000">
                                          <p:val>
                                            <p:strVal val="#ppt_h"/>
                                          </p:val>
                                        </p:tav>
                                      </p:tavLst>
                                    </p:anim>
                                    <p:animEffect transition="in" filter="fade">
                                      <p:cBhvr>
                                        <p:cTn id="26" dur="10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heel(4)">
                                      <p:cBhvr>
                                        <p:cTn id="3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8" grpId="0" animBg="1"/>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28592"/>
          </a:xfrm>
          <a:blipFill>
            <a:blip r:embed="rId2" cstate="print"/>
            <a:tile tx="0" ty="0" sx="100000" sy="100000" flip="none" algn="tl"/>
          </a:blipFill>
        </p:spPr>
        <p:txBody>
          <a:bodyPr>
            <a:normAutofit lnSpcReduction="10000"/>
          </a:bodyPr>
          <a:lstStyle/>
          <a:p>
            <a:pPr algn="ctr">
              <a:buNone/>
            </a:pPr>
            <a:r>
              <a:rPr lang="es-CO" dirty="0" smtClean="0"/>
              <a:t>    Note que la promesa de Dios </a:t>
            </a:r>
            <a:r>
              <a:rPr lang="es-CO" dirty="0" smtClean="0"/>
              <a:t>para ellos era</a:t>
            </a:r>
            <a:r>
              <a:rPr lang="es-CO" dirty="0" smtClean="0"/>
              <a:t>: “</a:t>
            </a:r>
            <a:r>
              <a:rPr lang="es-CO" dirty="0" smtClean="0">
                <a:solidFill>
                  <a:srgbClr val="0070C0"/>
                </a:solidFill>
              </a:rPr>
              <a:t>librarlos </a:t>
            </a:r>
            <a:r>
              <a:rPr lang="es-CO" dirty="0" smtClean="0">
                <a:solidFill>
                  <a:srgbClr val="0070C0"/>
                </a:solidFill>
              </a:rPr>
              <a:t>de mano de los Egipcios, y sacarlos de aquella tierra á una tierra buena y ancha, á tierra que fluye leche y </a:t>
            </a:r>
            <a:r>
              <a:rPr lang="es-CO" dirty="0" smtClean="0">
                <a:solidFill>
                  <a:srgbClr val="0070C0"/>
                </a:solidFill>
              </a:rPr>
              <a:t>miel</a:t>
            </a:r>
            <a:r>
              <a:rPr lang="es-CO" dirty="0" smtClean="0"/>
              <a:t>” </a:t>
            </a:r>
            <a:r>
              <a:rPr lang="es-CO" dirty="0" smtClean="0">
                <a:solidFill>
                  <a:srgbClr val="FF0000"/>
                </a:solidFill>
              </a:rPr>
              <a:t>(Éxodo 3:8)</a:t>
            </a:r>
            <a:r>
              <a:rPr lang="es-CO" dirty="0" smtClean="0"/>
              <a:t>.</a:t>
            </a:r>
          </a:p>
          <a:p>
            <a:pPr>
              <a:buNone/>
            </a:pPr>
            <a:endParaRPr lang="es-CO" dirty="0" smtClean="0"/>
          </a:p>
          <a:p>
            <a:pPr algn="ctr">
              <a:buNone/>
            </a:pPr>
            <a:r>
              <a:rPr lang="es-CO" dirty="0" smtClean="0"/>
              <a:t>    Pero </a:t>
            </a:r>
            <a:r>
              <a:rPr lang="es-CO" dirty="0" smtClean="0"/>
              <a:t>ellos </a:t>
            </a:r>
            <a:r>
              <a:rPr lang="es-CO" dirty="0" smtClean="0"/>
              <a:t>dijeron: </a:t>
            </a:r>
            <a:r>
              <a:rPr lang="es-CO" dirty="0" smtClean="0"/>
              <a:t>¿</a:t>
            </a:r>
            <a:r>
              <a:rPr lang="es-CO" dirty="0" smtClean="0">
                <a:solidFill>
                  <a:srgbClr val="0070C0"/>
                </a:solidFill>
              </a:rPr>
              <a:t>Por qué nos trae Jehová a esta tierra para morir a espada, y para que nuestras mujeres y nuestros niños se conviertan en botín de guerra</a:t>
            </a:r>
            <a:r>
              <a:rPr lang="es-CO" dirty="0" smtClean="0"/>
              <a:t>? </a:t>
            </a:r>
            <a:r>
              <a:rPr lang="es-CO" dirty="0" smtClean="0">
                <a:solidFill>
                  <a:srgbClr val="FF0000"/>
                </a:solidFill>
              </a:rPr>
              <a:t>(Números 14:3)</a:t>
            </a:r>
            <a:r>
              <a:rPr lang="es-CO" dirty="0" smtClean="0"/>
              <a:t>, es decir dudaron de la veracidad de las Palabras de Dios.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8229600" cy="6858000"/>
          </a:xfrm>
          <a:blipFill>
            <a:blip r:embed="rId2" cstate="print"/>
            <a:tile tx="0" ty="0" sx="100000" sy="100000" flip="none" algn="tl"/>
          </a:blipFill>
        </p:spPr>
        <p:txBody>
          <a:bodyPr>
            <a:normAutofit fontScale="85000" lnSpcReduction="20000"/>
          </a:bodyPr>
          <a:lstStyle/>
          <a:p>
            <a:pPr>
              <a:buNone/>
            </a:pPr>
            <a:r>
              <a:rPr lang="es-CO" baseline="30000" dirty="0" smtClean="0"/>
              <a:t>        11</a:t>
            </a:r>
            <a:r>
              <a:rPr lang="es-CO" dirty="0" smtClean="0"/>
              <a:t> </a:t>
            </a:r>
            <a:r>
              <a:rPr lang="es-CO" dirty="0" smtClean="0"/>
              <a:t>Y Jehová dijo a Moisés: </a:t>
            </a:r>
            <a:r>
              <a:rPr lang="es-CO" dirty="0" smtClean="0">
                <a:solidFill>
                  <a:srgbClr val="0070C0"/>
                </a:solidFill>
              </a:rPr>
              <a:t>¿</a:t>
            </a:r>
            <a:r>
              <a:rPr lang="es-CO" dirty="0" smtClean="0">
                <a:solidFill>
                  <a:srgbClr val="0070C0"/>
                </a:solidFill>
              </a:rPr>
              <a:t>Hasta cuándo me ha de irritar este pueblo? </a:t>
            </a:r>
            <a:r>
              <a:rPr lang="es-CO" u="sng" dirty="0" smtClean="0">
                <a:solidFill>
                  <a:srgbClr val="0070C0"/>
                </a:solidFill>
              </a:rPr>
              <a:t>¿Hasta cuándo no me creerán</a:t>
            </a:r>
            <a:r>
              <a:rPr lang="es-CO" dirty="0" smtClean="0">
                <a:solidFill>
                  <a:srgbClr val="0070C0"/>
                </a:solidFill>
              </a:rPr>
              <a:t>, con todas las señales que he hecho en medio de ellos</a:t>
            </a:r>
            <a:r>
              <a:rPr lang="es-CO" dirty="0" smtClean="0">
                <a:solidFill>
                  <a:srgbClr val="0070C0"/>
                </a:solidFill>
              </a:rPr>
              <a:t>?</a:t>
            </a:r>
            <a:r>
              <a:rPr lang="es-CO" dirty="0" smtClean="0">
                <a:solidFill>
                  <a:srgbClr val="FF0000"/>
                </a:solidFill>
              </a:rPr>
              <a:t> (Verso 11).</a:t>
            </a:r>
          </a:p>
          <a:p>
            <a:endParaRPr lang="es-CO" dirty="0" smtClean="0"/>
          </a:p>
          <a:p>
            <a:pPr>
              <a:buNone/>
            </a:pPr>
            <a:r>
              <a:rPr lang="es-CO" baseline="30000" dirty="0" smtClean="0"/>
              <a:t>         26</a:t>
            </a:r>
            <a:r>
              <a:rPr lang="es-CO" dirty="0" smtClean="0"/>
              <a:t> </a:t>
            </a:r>
            <a:r>
              <a:rPr lang="es-CO" dirty="0" smtClean="0"/>
              <a:t>Jehová habló a Moisés y a Aarón, y les dijo:   </a:t>
            </a:r>
            <a:r>
              <a:rPr lang="es-CO" baseline="30000" dirty="0" smtClean="0"/>
              <a:t>27</a:t>
            </a:r>
            <a:r>
              <a:rPr lang="es-CO" dirty="0" smtClean="0"/>
              <a:t> --</a:t>
            </a:r>
            <a:r>
              <a:rPr lang="es-CO" dirty="0" smtClean="0">
                <a:solidFill>
                  <a:srgbClr val="0070C0"/>
                </a:solidFill>
              </a:rPr>
              <a:t>¿Hasta cuándo soportaré a esta depravada multitud que </a:t>
            </a:r>
            <a:r>
              <a:rPr lang="es-CO" u="sng" dirty="0" smtClean="0">
                <a:solidFill>
                  <a:srgbClr val="0070C0"/>
                </a:solidFill>
              </a:rPr>
              <a:t>murmura</a:t>
            </a:r>
            <a:r>
              <a:rPr lang="es-CO" dirty="0" smtClean="0">
                <a:solidFill>
                  <a:srgbClr val="0070C0"/>
                </a:solidFill>
              </a:rPr>
              <a:t> contra mí</a:t>
            </a:r>
            <a:r>
              <a:rPr lang="es-CO" dirty="0" smtClean="0"/>
              <a:t>? Ya he</a:t>
            </a:r>
            <a:r>
              <a:rPr lang="es-CO" u="sng" dirty="0" smtClean="0">
                <a:solidFill>
                  <a:srgbClr val="0070C0"/>
                </a:solidFill>
              </a:rPr>
              <a:t> oído </a:t>
            </a:r>
            <a:r>
              <a:rPr lang="es-CO" dirty="0" smtClean="0"/>
              <a:t>las querellas de los hijos de Israel que de mí se quejan. </a:t>
            </a:r>
          </a:p>
          <a:p>
            <a:pPr>
              <a:buNone/>
            </a:pPr>
            <a:r>
              <a:rPr lang="es-CO" dirty="0" smtClean="0"/>
              <a:t>    </a:t>
            </a:r>
            <a:endParaRPr lang="es-CO" dirty="0" smtClean="0"/>
          </a:p>
          <a:p>
            <a:pPr>
              <a:buNone/>
            </a:pPr>
            <a:r>
              <a:rPr lang="es-CO" baseline="30000" dirty="0" smtClean="0"/>
              <a:t>       28</a:t>
            </a:r>
            <a:r>
              <a:rPr lang="es-CO" dirty="0" smtClean="0"/>
              <a:t> </a:t>
            </a:r>
            <a:r>
              <a:rPr lang="es-CO" dirty="0" smtClean="0"/>
              <a:t>Diles: Vivo yo, dice Jehová, que según habéis hablado a mis </a:t>
            </a:r>
            <a:r>
              <a:rPr lang="es-CO" dirty="0" smtClean="0">
                <a:solidFill>
                  <a:srgbClr val="0070C0"/>
                </a:solidFill>
              </a:rPr>
              <a:t>oídos</a:t>
            </a:r>
            <a:r>
              <a:rPr lang="es-CO" dirty="0" smtClean="0"/>
              <a:t>, así haré yo con vosotros.   </a:t>
            </a:r>
            <a:r>
              <a:rPr lang="es-CO" baseline="30000" dirty="0" smtClean="0"/>
              <a:t>29</a:t>
            </a:r>
            <a:r>
              <a:rPr lang="es-CO" dirty="0" smtClean="0"/>
              <a:t> En este desierto caerán vuestros cuerpos, </a:t>
            </a:r>
            <a:r>
              <a:rPr lang="es-CO" u="sng" dirty="0" smtClean="0">
                <a:solidFill>
                  <a:srgbClr val="0070C0"/>
                </a:solidFill>
              </a:rPr>
              <a:t>todo el número de los que fueron contados de entre vosotros, de veinte años para arriba, los cuales han murmurado contra mí</a:t>
            </a:r>
            <a:r>
              <a:rPr lang="es-CO" dirty="0" smtClean="0"/>
              <a:t>. </a:t>
            </a:r>
            <a:endParaRPr lang="es-CO" dirty="0" smtClean="0"/>
          </a:p>
          <a:p>
            <a:pPr>
              <a:buNone/>
            </a:pPr>
            <a:r>
              <a:rPr lang="es-CO" dirty="0" smtClean="0"/>
              <a:t>    </a:t>
            </a:r>
            <a:r>
              <a:rPr lang="es-CO" baseline="30000" dirty="0" smtClean="0"/>
              <a:t>30</a:t>
            </a:r>
            <a:r>
              <a:rPr lang="es-CO" dirty="0" smtClean="0"/>
              <a:t> A excepción de Caleb hijo de Jefone y Josué hijo de Nun, ninguno de vosotros entrará en la tierra por la cual alcé mi mano y juré que os haría habitar en ella. </a:t>
            </a: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bg1"/>
          </a:solidFill>
        </p:spPr>
        <p:txBody>
          <a:bodyPr>
            <a:normAutofit fontScale="92500"/>
          </a:bodyPr>
          <a:lstStyle/>
          <a:p>
            <a:pPr algn="ctr">
              <a:buNone/>
            </a:pPr>
            <a:r>
              <a:rPr lang="es-CO" baseline="30000" dirty="0" smtClean="0"/>
              <a:t>     </a:t>
            </a:r>
          </a:p>
          <a:p>
            <a:pPr algn="ctr">
              <a:buNone/>
            </a:pPr>
            <a:r>
              <a:rPr lang="es-CO" baseline="30000" dirty="0" smtClean="0"/>
              <a:t> 31</a:t>
            </a:r>
            <a:r>
              <a:rPr lang="es-CO" dirty="0" smtClean="0"/>
              <a:t> </a:t>
            </a:r>
            <a:r>
              <a:rPr lang="es-CO" dirty="0" smtClean="0">
                <a:solidFill>
                  <a:srgbClr val="0070C0"/>
                </a:solidFill>
              </a:rPr>
              <a:t>Pero a vuestros niños, de los cuales dijisteis que se convertirían en botín de guerra, yo los introduciré, y ellos conocerán la tierra que vosotros despreciasteis. </a:t>
            </a:r>
          </a:p>
          <a:p>
            <a:pPr>
              <a:buNone/>
            </a:pPr>
            <a:r>
              <a:rPr lang="es-CO" dirty="0" smtClean="0"/>
              <a:t>     </a:t>
            </a:r>
          </a:p>
          <a:p>
            <a:pPr algn="ctr">
              <a:buNone/>
            </a:pPr>
            <a:r>
              <a:rPr lang="es-CO" baseline="30000" dirty="0" smtClean="0"/>
              <a:t> </a:t>
            </a:r>
            <a:r>
              <a:rPr lang="es-CO" baseline="30000" dirty="0" smtClean="0"/>
              <a:t>     32</a:t>
            </a:r>
            <a:r>
              <a:rPr lang="es-CO" dirty="0" smtClean="0"/>
              <a:t> </a:t>
            </a:r>
            <a:r>
              <a:rPr lang="es-CO" dirty="0" smtClean="0"/>
              <a:t>En cuanto a vosotros, vuestros cuerpos caerán en este desierto. </a:t>
            </a:r>
            <a:r>
              <a:rPr lang="es-CO" dirty="0" smtClean="0"/>
              <a:t> </a:t>
            </a:r>
            <a:r>
              <a:rPr lang="es-CO" baseline="30000" dirty="0" smtClean="0"/>
              <a:t>33</a:t>
            </a:r>
            <a:r>
              <a:rPr lang="es-CO" dirty="0" smtClean="0"/>
              <a:t> Vuestros hijos </a:t>
            </a:r>
            <a:r>
              <a:rPr lang="es-CO" u="sng" dirty="0" smtClean="0">
                <a:solidFill>
                  <a:srgbClr val="0070C0"/>
                </a:solidFill>
              </a:rPr>
              <a:t>andarán pastoreando en el desierto cuarenta años</a:t>
            </a:r>
            <a:r>
              <a:rPr lang="es-CO" dirty="0" smtClean="0"/>
              <a:t>, y cargarán con vuestras rebeldías, hasta que vuestros cuerpos sean consumidos en el desierto. </a:t>
            </a:r>
          </a:p>
          <a:p>
            <a:pPr>
              <a:buNone/>
            </a:pP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4)">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4)">
                                      <p:cBhvr>
                                        <p:cTn id="1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8686800" cy="6453336"/>
          </a:xfrm>
          <a:blipFill>
            <a:blip r:embed="rId2" cstate="print"/>
            <a:tile tx="0" ty="0" sx="100000" sy="100000" flip="none" algn="tl"/>
          </a:blipFill>
        </p:spPr>
        <p:txBody>
          <a:bodyPr>
            <a:normAutofit fontScale="92500" lnSpcReduction="20000"/>
          </a:bodyPr>
          <a:lstStyle/>
          <a:p>
            <a:pPr>
              <a:buNone/>
            </a:pPr>
            <a:r>
              <a:rPr lang="es-ES" dirty="0" smtClean="0"/>
              <a:t>    Y </a:t>
            </a:r>
            <a:r>
              <a:rPr lang="es-ES" dirty="0" smtClean="0"/>
              <a:t>aconteció después de la </a:t>
            </a:r>
            <a:r>
              <a:rPr lang="es-ES" dirty="0" smtClean="0"/>
              <a:t>mortandad (frente al rio Jordán, después de terminados los 40 años), </a:t>
            </a:r>
            <a:r>
              <a:rPr lang="es-ES" dirty="0" smtClean="0"/>
              <a:t>que Jehová habló á Moisés, y á Eleazar hijo del sacerdote Aarón, </a:t>
            </a:r>
            <a:r>
              <a:rPr lang="es-ES" dirty="0" smtClean="0"/>
              <a:t>diciendo: “Tomad </a:t>
            </a:r>
            <a:r>
              <a:rPr lang="es-ES" dirty="0" smtClean="0"/>
              <a:t>la suma de toda la congregación de los hijos de Israel,</a:t>
            </a:r>
            <a:r>
              <a:rPr lang="es-ES" u="sng" dirty="0" smtClean="0">
                <a:solidFill>
                  <a:srgbClr val="0070C0"/>
                </a:solidFill>
              </a:rPr>
              <a:t> de veinte años arriba</a:t>
            </a:r>
            <a:r>
              <a:rPr lang="es-ES" dirty="0" smtClean="0"/>
              <a:t>, por las casas de sus padres, todos los que puedan salir á la guerra en </a:t>
            </a:r>
            <a:r>
              <a:rPr lang="es-ES" dirty="0" smtClean="0"/>
              <a:t>Israel” </a:t>
            </a:r>
            <a:r>
              <a:rPr lang="es-ES" dirty="0" smtClean="0">
                <a:solidFill>
                  <a:srgbClr val="FF0000"/>
                </a:solidFill>
              </a:rPr>
              <a:t>(Números 26:1,2).</a:t>
            </a:r>
          </a:p>
          <a:p>
            <a:endParaRPr lang="es-ES" dirty="0" smtClean="0"/>
          </a:p>
          <a:p>
            <a:pPr>
              <a:buNone/>
            </a:pPr>
            <a:r>
              <a:rPr lang="es-ES" dirty="0" smtClean="0"/>
              <a:t>     Estos </a:t>
            </a:r>
            <a:r>
              <a:rPr lang="es-ES" dirty="0" smtClean="0"/>
              <a:t>son los contados de los hijos de Israel</a:t>
            </a:r>
            <a:r>
              <a:rPr lang="es-ES" dirty="0" smtClean="0"/>
              <a:t>,</a:t>
            </a:r>
            <a:r>
              <a:rPr lang="es-ES" dirty="0" smtClean="0">
                <a:solidFill>
                  <a:srgbClr val="0070C0"/>
                </a:solidFill>
              </a:rPr>
              <a:t> SEISCIENTOS Y UN MIL SETECIENTOS Y TREINTA</a:t>
            </a:r>
            <a:r>
              <a:rPr lang="es-ES" dirty="0" smtClean="0">
                <a:solidFill>
                  <a:srgbClr val="FF0000"/>
                </a:solidFill>
              </a:rPr>
              <a:t> (601.730)</a:t>
            </a:r>
            <a:r>
              <a:rPr lang="es-ES" dirty="0" smtClean="0">
                <a:solidFill>
                  <a:srgbClr val="0070C0"/>
                </a:solidFill>
              </a:rPr>
              <a:t>.</a:t>
            </a:r>
            <a:endParaRPr lang="es-ES" dirty="0" smtClean="0">
              <a:solidFill>
                <a:srgbClr val="0070C0"/>
              </a:solidFill>
            </a:endParaRPr>
          </a:p>
          <a:p>
            <a:pPr>
              <a:buNone/>
            </a:pPr>
            <a:r>
              <a:rPr lang="es-ES" dirty="0" smtClean="0"/>
              <a:t>    </a:t>
            </a:r>
          </a:p>
          <a:p>
            <a:pPr>
              <a:buNone/>
            </a:pPr>
            <a:r>
              <a:rPr lang="es-ES" dirty="0" smtClean="0"/>
              <a:t> </a:t>
            </a:r>
            <a:r>
              <a:rPr lang="es-ES" dirty="0" smtClean="0"/>
              <a:t>     Y </a:t>
            </a:r>
            <a:r>
              <a:rPr lang="es-ES" dirty="0" smtClean="0"/>
              <a:t>habló Jehová á Moisés, </a:t>
            </a:r>
            <a:r>
              <a:rPr lang="es-ES" dirty="0" smtClean="0"/>
              <a:t>diciendo: “A </a:t>
            </a:r>
            <a:r>
              <a:rPr lang="es-ES" dirty="0" smtClean="0"/>
              <a:t>estos se repartirá la tierra en heredad, por la cuenta de los </a:t>
            </a:r>
            <a:r>
              <a:rPr lang="es-ES" dirty="0" smtClean="0"/>
              <a:t>nombres”</a:t>
            </a:r>
            <a:r>
              <a:rPr lang="es-ES" dirty="0" smtClean="0">
                <a:solidFill>
                  <a:srgbClr val="FF0000"/>
                </a:solidFill>
              </a:rPr>
              <a:t> (Versos 51-53). </a:t>
            </a:r>
            <a:endParaRPr lang="es-ES" dirty="0" smtClean="0">
              <a:solidFill>
                <a:srgbClr val="FF0000"/>
              </a:solidFill>
            </a:endParaRPr>
          </a:p>
          <a:p>
            <a:endParaRPr lang="es-ES"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066130"/>
          </a:xfrm>
          <a:blipFill>
            <a:blip r:embed="rId2" cstate="print"/>
            <a:tile tx="0" ty="0" sx="100000" sy="100000" flip="none" algn="tl"/>
          </a:blipFill>
        </p:spPr>
        <p:txBody>
          <a:bodyPr>
            <a:normAutofit fontScale="90000"/>
          </a:bodyPr>
          <a:lstStyle/>
          <a:p>
            <a:r>
              <a:rPr lang="es-CO" dirty="0" smtClean="0">
                <a:solidFill>
                  <a:srgbClr val="FF0000"/>
                </a:solidFill>
              </a:rPr>
              <a:t/>
            </a:r>
            <a:br>
              <a:rPr lang="es-CO" dirty="0" smtClean="0">
                <a:solidFill>
                  <a:srgbClr val="FF0000"/>
                </a:solidFill>
              </a:rPr>
            </a:br>
            <a:r>
              <a:rPr lang="es-CO" sz="4900" b="1" dirty="0" smtClean="0">
                <a:solidFill>
                  <a:srgbClr val="002060"/>
                </a:solidFill>
                <a:latin typeface="Agency FB" pitchFamily="34" charset="0"/>
              </a:rPr>
              <a:t>¿Quiénes será estos que salieron?</a:t>
            </a:r>
            <a:br>
              <a:rPr lang="es-CO" sz="4900" b="1" dirty="0" smtClean="0">
                <a:solidFill>
                  <a:srgbClr val="002060"/>
                </a:solidFill>
                <a:latin typeface="Agency FB" pitchFamily="34" charset="0"/>
              </a:rPr>
            </a:br>
            <a:endParaRPr lang="es-CO" b="1" dirty="0">
              <a:solidFill>
                <a:srgbClr val="002060"/>
              </a:solidFill>
              <a:latin typeface="Agency FB" pitchFamily="34" charset="0"/>
            </a:endParaRPr>
          </a:p>
        </p:txBody>
      </p:sp>
      <p:sp>
        <p:nvSpPr>
          <p:cNvPr id="3" name="2 Marcador de contenido"/>
          <p:cNvSpPr>
            <a:spLocks noGrp="1"/>
          </p:cNvSpPr>
          <p:nvPr>
            <p:ph idx="1"/>
          </p:nvPr>
        </p:nvSpPr>
        <p:spPr>
          <a:xfrm>
            <a:off x="0" y="1600200"/>
            <a:ext cx="6660232" cy="5257800"/>
          </a:xfrm>
          <a:blipFill>
            <a:blip r:embed="rId3" cstate="print"/>
            <a:tile tx="0" ty="0" sx="100000" sy="100000" flip="none" algn="tl"/>
          </a:blipFill>
        </p:spPr>
        <p:txBody>
          <a:bodyPr>
            <a:normAutofit lnSpcReduction="10000"/>
          </a:bodyPr>
          <a:lstStyle/>
          <a:p>
            <a:pPr algn="ctr">
              <a:buNone/>
            </a:pPr>
            <a:r>
              <a:rPr lang="es-CO" dirty="0" smtClean="0"/>
              <a:t>    </a:t>
            </a:r>
            <a:r>
              <a:rPr lang="es-CO" dirty="0" smtClean="0">
                <a:solidFill>
                  <a:srgbClr val="0070C0"/>
                </a:solidFill>
              </a:rPr>
              <a:t>Los descuidados e indiferentes que no se unieron con quienes, apreciaban la victoria y la salvación lo bastante para perseverar en anhelarlas orando angustiosamente por ellas, no las obtuvieron, y quedaron rezagados en las tinieblas, </a:t>
            </a:r>
            <a:r>
              <a:rPr lang="es-CO" dirty="0" smtClean="0"/>
              <a:t>y sus sitios fueron ocupados en seguida por otros, que se unían a las filas de quienes habían aceptado la verdad.</a:t>
            </a:r>
            <a:r>
              <a:rPr lang="es-CO" dirty="0" smtClean="0">
                <a:solidFill>
                  <a:srgbClr val="FF0000"/>
                </a:solidFill>
              </a:rPr>
              <a:t>-PE 271 (1858). </a:t>
            </a:r>
          </a:p>
          <a:p>
            <a:endParaRPr lang="es-CO" dirty="0"/>
          </a:p>
        </p:txBody>
      </p:sp>
      <p:pic>
        <p:nvPicPr>
          <p:cNvPr id="4" name="Picture 6" descr="http://t2.gstatic.com/images?q=tbn:ANd9GcS8PHNyc4M7twepLBn4Pegz89EieLWgU_EnhbmzvdPgh7bdRSy_"/>
          <p:cNvPicPr>
            <a:picLocks noChangeAspect="1" noChangeArrowheads="1"/>
          </p:cNvPicPr>
          <p:nvPr/>
        </p:nvPicPr>
        <p:blipFill>
          <a:blip r:embed="rId4" cstate="print"/>
          <a:srcRect/>
          <a:stretch>
            <a:fillRect/>
          </a:stretch>
        </p:blipFill>
        <p:spPr bwMode="auto">
          <a:xfrm>
            <a:off x="6660232" y="1628800"/>
            <a:ext cx="2304256" cy="2088232"/>
          </a:xfrm>
          <a:prstGeom prst="rect">
            <a:avLst/>
          </a:prstGeom>
          <a:noFill/>
        </p:spPr>
      </p:pic>
      <p:pic>
        <p:nvPicPr>
          <p:cNvPr id="5" name="Picture 2" descr="http://t2.gstatic.com/images?q=tbn:ANd9GcSOwsleN0za_licMnAwcwgw0VWh8U1_R3qAr3vX0RYG_82HK918"/>
          <p:cNvPicPr>
            <a:picLocks noChangeAspect="1" noChangeArrowheads="1"/>
          </p:cNvPicPr>
          <p:nvPr/>
        </p:nvPicPr>
        <p:blipFill>
          <a:blip r:embed="rId5" cstate="print"/>
          <a:srcRect/>
          <a:stretch>
            <a:fillRect/>
          </a:stretch>
        </p:blipFill>
        <p:spPr bwMode="auto">
          <a:xfrm>
            <a:off x="6732240" y="4005064"/>
            <a:ext cx="2160240" cy="23762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strVal val="#ppt_w*0.70"/>
                                          </p:val>
                                        </p:tav>
                                        <p:tav tm="100000">
                                          <p:val>
                                            <p:strVal val="#ppt_w"/>
                                          </p:val>
                                        </p:tav>
                                      </p:tavLst>
                                    </p:anim>
                                    <p:anim calcmode="lin" valueType="num">
                                      <p:cBhvr>
                                        <p:cTn id="13" dur="1000" fill="hold"/>
                                        <p:tgtEl>
                                          <p:spTgt spid="4"/>
                                        </p:tgtEl>
                                        <p:attrNameLst>
                                          <p:attrName>ppt_h</p:attrName>
                                        </p:attrNameLst>
                                      </p:cBhvr>
                                      <p:tavLst>
                                        <p:tav tm="0">
                                          <p:val>
                                            <p:strVal val="#ppt_h"/>
                                          </p:val>
                                        </p:tav>
                                        <p:tav tm="100000">
                                          <p:val>
                                            <p:strVal val="#ppt_h"/>
                                          </p:val>
                                        </p:tav>
                                      </p:tavLst>
                                    </p:anim>
                                    <p:animEffect transition="in" filter="fade">
                                      <p:cBhvr>
                                        <p:cTn id="14" dur="1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horizont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4" fill="hold" grpId="0" nodeType="clickEffect">
                                  <p:stCondLst>
                                    <p:cond delay="0"/>
                                  </p:stCondLst>
                                  <p:childTnLst>
                                    <p:set>
                                      <p:cBhvr>
                                        <p:cTn id="23" dur="1" fill="hold">
                                          <p:stCondLst>
                                            <p:cond delay="0"/>
                                          </p:stCondLst>
                                        </p:cTn>
                                        <p:tgtEl>
                                          <p:spTgt spid="3">
                                            <p:bg/>
                                          </p:spTgt>
                                        </p:tgtEl>
                                        <p:attrNameLst>
                                          <p:attrName>style.visibility</p:attrName>
                                        </p:attrNameLst>
                                      </p:cBhvr>
                                      <p:to>
                                        <p:strVal val="visible"/>
                                      </p:to>
                                    </p:set>
                                    <p:animEffect transition="in" filter="wheel(4)">
                                      <p:cBhvr>
                                        <p:cTn id="24" dur="2000"/>
                                        <p:tgtEl>
                                          <p:spTgt spid="3">
                                            <p:bg/>
                                          </p:spTgt>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4" fill="hold" grpId="0" nodeType="click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animEffect transition="in" filter="wheel(4)">
                                      <p:cBhvr>
                                        <p:cTn id="29"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508104" cy="6453336"/>
          </a:xfrm>
          <a:blipFill>
            <a:blip r:embed="rId2" cstate="print"/>
            <a:tile tx="0" ty="0" sx="100000" sy="100000" flip="none" algn="tl"/>
          </a:blipFill>
        </p:spPr>
        <p:txBody>
          <a:bodyPr>
            <a:normAutofit/>
          </a:bodyPr>
          <a:lstStyle/>
          <a:p>
            <a:pPr algn="ctr">
              <a:buNone/>
            </a:pPr>
            <a:r>
              <a:rPr lang="es-CO" dirty="0" smtClean="0"/>
              <a:t>    </a:t>
            </a:r>
            <a:r>
              <a:rPr lang="es-CO" sz="3600" dirty="0" smtClean="0"/>
              <a:t>Las filas raleadas serán llenadas por aquellos a quienes Cristo representó como viniendo a la undécima hora </a:t>
            </a:r>
            <a:r>
              <a:rPr lang="es-CO" sz="3600" dirty="0" smtClean="0">
                <a:solidFill>
                  <a:srgbClr val="FF0000"/>
                </a:solidFill>
              </a:rPr>
              <a:t>(Mat.20:1-16). </a:t>
            </a:r>
            <a:endParaRPr lang="es-CO" sz="3600" dirty="0" smtClean="0"/>
          </a:p>
          <a:p>
            <a:pPr>
              <a:buNone/>
            </a:pPr>
            <a:endParaRPr lang="es-CO" sz="3600" dirty="0" smtClean="0"/>
          </a:p>
          <a:p>
            <a:pPr>
              <a:buNone/>
            </a:pPr>
            <a:r>
              <a:rPr lang="es-CO" sz="3600" dirty="0" smtClean="0"/>
              <a:t>    Hay muchos con quienes el Espíritu de Dios está Contendiendo (</a:t>
            </a:r>
            <a:r>
              <a:rPr lang="es-ES" sz="3600" dirty="0" smtClean="0"/>
              <a:t>Luchando)</a:t>
            </a:r>
            <a:r>
              <a:rPr lang="es-CO" sz="3600" dirty="0" smtClean="0"/>
              <a:t>. </a:t>
            </a:r>
          </a:p>
        </p:txBody>
      </p:sp>
      <p:pic>
        <p:nvPicPr>
          <p:cNvPr id="7170" name="Picture 2" descr="http://t1.gstatic.com/images?q=tbn:ANd9GcSnW3h4M6P8u8m6wdPQNEDS-H80t4pfkSR1dodQZkb0BFDPUBac"/>
          <p:cNvPicPr>
            <a:picLocks noChangeAspect="1" noChangeArrowheads="1"/>
          </p:cNvPicPr>
          <p:nvPr/>
        </p:nvPicPr>
        <p:blipFill>
          <a:blip r:embed="rId3" cstate="print"/>
          <a:srcRect/>
          <a:stretch>
            <a:fillRect/>
          </a:stretch>
        </p:blipFill>
        <p:spPr bwMode="auto">
          <a:xfrm>
            <a:off x="5580112" y="2852936"/>
            <a:ext cx="3168352" cy="2304256"/>
          </a:xfrm>
          <a:prstGeom prst="rect">
            <a:avLst/>
          </a:prstGeom>
          <a:noFill/>
        </p:spPr>
      </p:pic>
      <p:pic>
        <p:nvPicPr>
          <p:cNvPr id="5" name="Picture 2" descr="http://t1.gstatic.com/images?q=tbn:ANd9GcTuE6pO3peNDoxyvXZXWtHyLfLcZ5JGKUYaR0hkSVFihhC8vrAi"/>
          <p:cNvPicPr>
            <a:picLocks noChangeAspect="1" noChangeArrowheads="1"/>
          </p:cNvPicPr>
          <p:nvPr/>
        </p:nvPicPr>
        <p:blipFill>
          <a:blip r:embed="rId4" cstate="print"/>
          <a:srcRect/>
          <a:stretch>
            <a:fillRect/>
          </a:stretch>
        </p:blipFill>
        <p:spPr bwMode="auto">
          <a:xfrm>
            <a:off x="5580112" y="332656"/>
            <a:ext cx="3168352" cy="2304256"/>
          </a:xfrm>
          <a:prstGeom prst="rect">
            <a:avLst/>
          </a:prstGeom>
          <a:noFill/>
        </p:spPr>
      </p:pic>
      <p:sp>
        <p:nvSpPr>
          <p:cNvPr id="6" name="5 Rectángulo"/>
          <p:cNvSpPr/>
          <p:nvPr/>
        </p:nvSpPr>
        <p:spPr>
          <a:xfrm>
            <a:off x="5580112" y="5301207"/>
            <a:ext cx="3563888" cy="1323439"/>
          </a:xfrm>
          <a:prstGeom prst="rect">
            <a:avLst/>
          </a:prstGeom>
          <a:solidFill>
            <a:srgbClr val="FFC000"/>
          </a:solidFill>
        </p:spPr>
        <p:txBody>
          <a:bodyPr wrap="square">
            <a:spAutoFit/>
          </a:bodyPr>
          <a:lstStyle/>
          <a:p>
            <a:pPr algn="ctr"/>
            <a:r>
              <a:rPr lang="es-CO" sz="2000" b="1" dirty="0" smtClean="0"/>
              <a:t>Dios es un Dios de amor. “Es paciente para con nosotros, no queriendo que ninguno perezca”</a:t>
            </a:r>
            <a:r>
              <a:rPr lang="es-CO" sz="2000" b="1" dirty="0" smtClean="0">
                <a:solidFill>
                  <a:srgbClr val="FF0000"/>
                </a:solidFill>
              </a:rPr>
              <a:t> (2 Pedro 3:9)</a:t>
            </a:r>
            <a:endParaRPr lang="es-CO"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4)">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4)">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7170"/>
                                        </p:tgtEl>
                                        <p:attrNameLst>
                                          <p:attrName>style.visibility</p:attrName>
                                        </p:attrNameLst>
                                      </p:cBhvr>
                                      <p:to>
                                        <p:strVal val="visible"/>
                                      </p:to>
                                    </p:set>
                                    <p:animEffect transition="in" filter="wheel(4)">
                                      <p:cBhvr>
                                        <p:cTn id="22" dur="2000"/>
                                        <p:tgtEl>
                                          <p:spTgt spid="7170"/>
                                        </p:tgtEl>
                                      </p:cBhvr>
                                    </p:animEffect>
                                  </p:childTnLst>
                                </p:cTn>
                              </p:par>
                            </p:childTnLst>
                          </p:cTn>
                        </p:par>
                      </p:childTnLst>
                    </p:cTn>
                  </p:par>
                  <p:par>
                    <p:cTn id="23" fill="hold">
                      <p:stCondLst>
                        <p:cond delay="indefinite"/>
                      </p:stCondLst>
                      <p:childTnLst>
                        <p:par>
                          <p:cTn id="24" fill="hold">
                            <p:stCondLst>
                              <p:cond delay="0"/>
                            </p:stCondLst>
                            <p:childTnLst>
                              <p:par>
                                <p:cTn id="25" presetID="55"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p:cTn id="27"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8"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9" dur="10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1" presetClass="entr" presetSubtype="4"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heel(4)">
                                      <p:cBhvr>
                                        <p:cTn id="3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78098"/>
          </a:xfrm>
          <a:solidFill>
            <a:srgbClr val="00B0F0"/>
          </a:solidFill>
        </p:spPr>
        <p:txBody>
          <a:bodyPr>
            <a:normAutofit fontScale="90000"/>
          </a:bodyPr>
          <a:lstStyle/>
          <a:p>
            <a:r>
              <a:rPr lang="es-CO" sz="4800" b="1" dirty="0" smtClean="0">
                <a:solidFill>
                  <a:srgbClr val="FF0000"/>
                </a:solidFill>
                <a:latin typeface="Agency FB" pitchFamily="34" charset="0"/>
              </a:rPr>
              <a:t>¿Para qué son los juicios de Dios?</a:t>
            </a:r>
            <a:endParaRPr lang="es-CO" sz="4800" b="1" dirty="0">
              <a:solidFill>
                <a:srgbClr val="FF0000"/>
              </a:solidFill>
              <a:latin typeface="Agency FB" pitchFamily="34" charset="0"/>
            </a:endParaRPr>
          </a:p>
        </p:txBody>
      </p:sp>
      <p:sp>
        <p:nvSpPr>
          <p:cNvPr id="3" name="2 Marcador de contenido"/>
          <p:cNvSpPr>
            <a:spLocks noGrp="1"/>
          </p:cNvSpPr>
          <p:nvPr>
            <p:ph idx="1"/>
          </p:nvPr>
        </p:nvSpPr>
        <p:spPr>
          <a:xfrm>
            <a:off x="0" y="1600200"/>
            <a:ext cx="8686800" cy="1756792"/>
          </a:xfrm>
        </p:spPr>
        <p:txBody>
          <a:bodyPr>
            <a:normAutofit fontScale="92500" lnSpcReduction="10000"/>
          </a:bodyPr>
          <a:lstStyle/>
          <a:p>
            <a:pPr algn="ctr">
              <a:buNone/>
            </a:pPr>
            <a:r>
              <a:rPr lang="es-CO" dirty="0" smtClean="0"/>
              <a:t>     El tiempo de los juicios destructores de Dios es el tiempo de la misericordia para aquellos que [hasta el momento] no han tenido oportunidad de aprender qué es la verdad.</a:t>
            </a:r>
          </a:p>
        </p:txBody>
      </p:sp>
      <p:sp>
        <p:nvSpPr>
          <p:cNvPr id="4" name="3 Rectángulo"/>
          <p:cNvSpPr/>
          <p:nvPr/>
        </p:nvSpPr>
        <p:spPr>
          <a:xfrm>
            <a:off x="251520" y="3573016"/>
            <a:ext cx="4968552" cy="3046988"/>
          </a:xfrm>
          <a:prstGeom prst="rect">
            <a:avLst/>
          </a:prstGeom>
          <a:solidFill>
            <a:srgbClr val="92D050"/>
          </a:solidFill>
        </p:spPr>
        <p:txBody>
          <a:bodyPr wrap="square">
            <a:spAutoFit/>
          </a:bodyPr>
          <a:lstStyle/>
          <a:p>
            <a:pPr algn="ctr">
              <a:buNone/>
            </a:pPr>
            <a:r>
              <a:rPr lang="es-CO" sz="2400" dirty="0" smtClean="0"/>
              <a:t>El Señor los mira con ternura. Su corazón misericordioso se conmueve, su mano todavía se extiende para salvar, mientras la puerta se cierra para aquellos que no quisieron entrar. Será admitido un gran número de los que en los últimos días oirán la verdad por primera vez.</a:t>
            </a:r>
            <a:r>
              <a:rPr lang="es-CO" sz="2400" dirty="0" smtClean="0">
                <a:solidFill>
                  <a:srgbClr val="FF0000"/>
                </a:solidFill>
              </a:rPr>
              <a:t>-Carta 103, 1903</a:t>
            </a:r>
            <a:endParaRPr lang="es-CO" sz="2400" dirty="0">
              <a:solidFill>
                <a:srgbClr val="FF0000"/>
              </a:solidFill>
            </a:endParaRPr>
          </a:p>
        </p:txBody>
      </p:sp>
      <p:pic>
        <p:nvPicPr>
          <p:cNvPr id="1026" name="Picture 2" descr="http://t0.gstatic.com/images?q=tbn:ANd9GcSUzsQkow7e5tLunAFTu0_QBdbBUssNUomjshv1LyNAiLxxeymx-Q"/>
          <p:cNvPicPr>
            <a:picLocks noChangeAspect="1" noChangeArrowheads="1"/>
          </p:cNvPicPr>
          <p:nvPr/>
        </p:nvPicPr>
        <p:blipFill>
          <a:blip r:embed="rId2" cstate="print"/>
          <a:srcRect/>
          <a:stretch>
            <a:fillRect/>
          </a:stretch>
        </p:blipFill>
        <p:spPr bwMode="auto">
          <a:xfrm>
            <a:off x="5940152" y="3429000"/>
            <a:ext cx="2619375" cy="1383036"/>
          </a:xfrm>
          <a:prstGeom prst="rect">
            <a:avLst/>
          </a:prstGeom>
          <a:noFill/>
        </p:spPr>
      </p:pic>
      <p:sp>
        <p:nvSpPr>
          <p:cNvPr id="6" name="5 Rectángulo"/>
          <p:cNvSpPr/>
          <p:nvPr/>
        </p:nvSpPr>
        <p:spPr>
          <a:xfrm>
            <a:off x="5436096" y="5013175"/>
            <a:ext cx="3384376" cy="1477328"/>
          </a:xfrm>
          <a:prstGeom prst="rect">
            <a:avLst/>
          </a:prstGeom>
          <a:solidFill>
            <a:srgbClr val="FFC000"/>
          </a:solidFill>
        </p:spPr>
        <p:txBody>
          <a:bodyPr wrap="square">
            <a:spAutoFit/>
          </a:bodyPr>
          <a:lstStyle/>
          <a:p>
            <a:pPr algn="ctr"/>
            <a:r>
              <a:rPr lang="es-CO" dirty="0" smtClean="0"/>
              <a:t>Antes de que termine el tiempo de gracia, Dios derramara sus juicios sobre la tierra, con el fin de ablandar el corazón de los hombres.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4"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wheel(4)">
                                      <p:cBhvr>
                                        <p:cTn id="14" dur="2000"/>
                                        <p:tgtEl>
                                          <p:spTgt spid="1026"/>
                                        </p:tgtEl>
                                      </p:cBhvr>
                                    </p:animEffect>
                                  </p:childTnLst>
                                </p:cTn>
                              </p:par>
                            </p:childTnLst>
                          </p:cTn>
                        </p:par>
                      </p:childTnLst>
                    </p:cTn>
                  </p:par>
                  <p:par>
                    <p:cTn id="15" fill="hold">
                      <p:stCondLst>
                        <p:cond delay="indefinite"/>
                      </p:stCondLst>
                      <p:childTnLst>
                        <p:par>
                          <p:cTn id="16" fill="hold">
                            <p:stCondLst>
                              <p:cond delay="0"/>
                            </p:stCondLst>
                            <p:childTnLst>
                              <p:par>
                                <p:cTn id="17" presetID="43"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
                                        <p:tgtEl>
                                          <p:spTgt spid="4"/>
                                        </p:tgtEl>
                                      </p:cBhvr>
                                    </p:animEffect>
                                    <p:anim calcmode="lin" valueType="num">
                                      <p:cBhvr>
                                        <p:cTn id="20" dur="400" fill="hold"/>
                                        <p:tgtEl>
                                          <p:spTgt spid="4"/>
                                        </p:tgtEl>
                                        <p:attrNameLst>
                                          <p:attrName>ppt_x</p:attrName>
                                        </p:attrNameLst>
                                      </p:cBhvr>
                                      <p:tavLst>
                                        <p:tav tm="0">
                                          <p:val>
                                            <p:strVal val="#ppt_x"/>
                                          </p:val>
                                        </p:tav>
                                        <p:tav tm="100000">
                                          <p:val>
                                            <p:strVal val="#ppt_x"/>
                                          </p:val>
                                        </p:tav>
                                      </p:tavLst>
                                    </p:anim>
                                    <p:anim calcmode="lin" valueType="num">
                                      <p:cBhvr>
                                        <p:cTn id="21" dur="400" fill="hold"/>
                                        <p:tgtEl>
                                          <p:spTgt spid="4"/>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1" presetClass="entr" presetSubtype="4"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heel(4)">
                                      <p:cBhvr>
                                        <p:cTn id="2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6"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blipFill>
            <a:blip r:embed="rId2" cstate="print"/>
            <a:tile tx="0" ty="0" sx="100000" sy="100000" flip="none" algn="tl"/>
          </a:blipFill>
        </p:spPr>
        <p:txBody>
          <a:bodyPr>
            <a:normAutofit/>
          </a:bodyPr>
          <a:lstStyle/>
          <a:p>
            <a:pPr algn="ctr">
              <a:buNone/>
            </a:pPr>
            <a:r>
              <a:rPr lang="es-CO" dirty="0" smtClean="0"/>
              <a:t>   </a:t>
            </a:r>
          </a:p>
          <a:p>
            <a:pPr algn="ctr">
              <a:buNone/>
            </a:pPr>
            <a:r>
              <a:rPr lang="es-CO" sz="3600" dirty="0" smtClean="0">
                <a:solidFill>
                  <a:srgbClr val="0070C0"/>
                </a:solidFill>
              </a:rPr>
              <a:t>  Estandarte tras estandarte quedaba arrastrando en el polvo, mientras que una compañía tras otra del ejército del Señor se unía al enemigo, </a:t>
            </a:r>
            <a:r>
              <a:rPr lang="es-CO" sz="3600" u="sng" dirty="0" smtClean="0">
                <a:solidFill>
                  <a:srgbClr val="0070C0"/>
                </a:solidFill>
              </a:rPr>
              <a:t>y tribu tras tribu de las filas del enemigo se unía con el pueblo de Dios observador de los mandamientos</a:t>
            </a:r>
            <a:r>
              <a:rPr lang="es-CO" sz="3600" dirty="0" smtClean="0"/>
              <a:t>.-3JT 224 (1904).</a:t>
            </a:r>
          </a:p>
          <a:p>
            <a:endParaRPr lang="es-CO"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2431</TotalTime>
  <Words>4729</Words>
  <Application>Microsoft Office PowerPoint</Application>
  <PresentationFormat>Presentación en pantalla (4:3)</PresentationFormat>
  <Paragraphs>251</Paragraphs>
  <Slides>65</Slides>
  <Notes>0</Notes>
  <HiddenSlides>0</HiddenSlides>
  <MMClips>0</MMClips>
  <ScaleCrop>false</ScaleCrop>
  <HeadingPairs>
    <vt:vector size="4" baseType="variant">
      <vt:variant>
        <vt:lpstr>Tema</vt:lpstr>
      </vt:variant>
      <vt:variant>
        <vt:i4>1</vt:i4>
      </vt:variant>
      <vt:variant>
        <vt:lpstr>Títulos de diapositiva</vt:lpstr>
      </vt:variant>
      <vt:variant>
        <vt:i4>65</vt:i4>
      </vt:variant>
    </vt:vector>
  </HeadingPairs>
  <TitlesOfParts>
    <vt:vector size="66" baseType="lpstr">
      <vt:lpstr>Tema de Office</vt:lpstr>
      <vt:lpstr>Tema N° 12 EL ZARANDEO </vt:lpstr>
      <vt:lpstr>¿Será que ser miembro de iglesia garantiza la salvación?</vt:lpstr>
      <vt:lpstr>Diapositiva 3</vt:lpstr>
      <vt:lpstr>¿Qué representan estos tres símbolos?</vt:lpstr>
      <vt:lpstr>Diapositiva 5</vt:lpstr>
      <vt:lpstr>¿A semejanza de la iglesia de hoy, quiénes se les unieron a los israelitas rumbo a Canaán?</vt:lpstr>
      <vt:lpstr>Diapositiva 7</vt:lpstr>
      <vt:lpstr>¿A semejanza del pueblo de Israel, de que participan los que ingresan a la iglesia sin la debida preparación? </vt:lpstr>
      <vt:lpstr>¿Qué dice Dios de la cizaña?</vt:lpstr>
      <vt:lpstr>La paja separada del trigo </vt:lpstr>
      <vt:lpstr>¿Qué suceso del pueblo de Israel es puesto como ejemplo?</vt:lpstr>
      <vt:lpstr>Diapositiva 12</vt:lpstr>
      <vt:lpstr>¿Qué medios utiliza Satanás para destruir su fe en estos últimos días? </vt:lpstr>
      <vt:lpstr>Diapositiva 14</vt:lpstr>
      <vt:lpstr>Diapositiva 15</vt:lpstr>
      <vt:lpstr>Diapositiva 16</vt:lpstr>
      <vt:lpstr>Diapositiva 17</vt:lpstr>
      <vt:lpstr> ¿Cuál fue el resultado de esta infidelidad’ </vt:lpstr>
      <vt:lpstr>¿Cuándo es el tiempo del zarandeo?</vt:lpstr>
      <vt:lpstr>¿Qué función cumple la persecución como instrumento de Dios?</vt:lpstr>
      <vt:lpstr>Diapositiva 21</vt:lpstr>
      <vt:lpstr>Diapositiva 22</vt:lpstr>
      <vt:lpstr>¿Qué ha hecho que ingrese a la iglesia hombres sin la debida preparación?</vt:lpstr>
      <vt:lpstr>Diapositiva 24</vt:lpstr>
      <vt:lpstr>¿Qué sucederá con los creyentes superficiales?</vt:lpstr>
      <vt:lpstr>Diapositiva 26</vt:lpstr>
      <vt:lpstr>¿Qué se verá en la iglesia cuando aumenten las pruebas?</vt:lpstr>
      <vt:lpstr>¿Qué produce el zarandeo?</vt:lpstr>
      <vt:lpstr>Diapositiva 29</vt:lpstr>
      <vt:lpstr>¿Qué clase de testimonio desea Dios que se de en este tiempo?</vt:lpstr>
      <vt:lpstr>¿Qué medios ha previsto Dios para esa “renovación espiritual?</vt:lpstr>
      <vt:lpstr>¿Qué otra cosa desvían a algunos de la fe?</vt:lpstr>
      <vt:lpstr>Diapositiva 33</vt:lpstr>
      <vt:lpstr>Diapositiva 34</vt:lpstr>
      <vt:lpstr>¿Porqué algunos hombres son zarandeados?</vt:lpstr>
      <vt:lpstr>¿Cuál es otra de las causas por la cual algunos se apartarán de la fe?</vt:lpstr>
      <vt:lpstr>¿En que están basados estos temas?</vt:lpstr>
      <vt:lpstr>¿Cuál es el plan de Satanás?</vt:lpstr>
      <vt:lpstr>Finalmente, ¿a qué conducen estos cuatro puntos?</vt:lpstr>
      <vt:lpstr>Miremos el siguiente cuadro</vt:lpstr>
      <vt:lpstr>¿Qué sucederá con los dirigentes de iglesia?</vt:lpstr>
      <vt:lpstr>Diapositiva 42</vt:lpstr>
      <vt:lpstr>Diapositiva 43</vt:lpstr>
      <vt:lpstr>¿Qué sucederá con los ministros no santificados?</vt:lpstr>
      <vt:lpstr>Diapositiva 45</vt:lpstr>
      <vt:lpstr>Diapositiva 46</vt:lpstr>
      <vt:lpstr>¿Qué puede parecer con estas deserciones?</vt:lpstr>
      <vt:lpstr>Diapositiva 48</vt:lpstr>
      <vt:lpstr>Diapositiva 49</vt:lpstr>
      <vt:lpstr>Diapositiva 50</vt:lpstr>
      <vt:lpstr>Diapositiva 51</vt:lpstr>
      <vt:lpstr>Diapositiva 52</vt:lpstr>
      <vt:lpstr>¿Quiénes serán dados a conocer en ese tiempo?</vt:lpstr>
      <vt:lpstr>Diapositiva 54</vt:lpstr>
      <vt:lpstr>Diapositiva 55</vt:lpstr>
      <vt:lpstr>Diapositiva 56</vt:lpstr>
      <vt:lpstr>¿Qué sucederá con las vacantes?</vt:lpstr>
      <vt:lpstr>Diapositiva 58</vt:lpstr>
      <vt:lpstr>Diapositiva 59</vt:lpstr>
      <vt:lpstr>Diapositiva 60</vt:lpstr>
      <vt:lpstr>Diapositiva 61</vt:lpstr>
      <vt:lpstr> ¿Quiénes será estos que salieron? </vt:lpstr>
      <vt:lpstr>Diapositiva 63</vt:lpstr>
      <vt:lpstr>¿Para qué son los juicios de Dios?</vt:lpstr>
      <vt:lpstr>Diapositiva 65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VIDA EN EL CAMPO</dc:title>
  <dc:creator>FAMILIA FIERRO CH</dc:creator>
  <cp:lastModifiedBy>FAMILIA FIERRO CH</cp:lastModifiedBy>
  <cp:revision>176</cp:revision>
  <dcterms:created xsi:type="dcterms:W3CDTF">2011-09-28T21:33:23Z</dcterms:created>
  <dcterms:modified xsi:type="dcterms:W3CDTF">2011-11-12T12:12:34Z</dcterms:modified>
</cp:coreProperties>
</file>